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47"/>
  </p:notesMasterIdLst>
  <p:sldIdLst>
    <p:sldId id="257" r:id="rId3"/>
    <p:sldId id="367" r:id="rId4"/>
    <p:sldId id="496" r:id="rId5"/>
    <p:sldId id="260" r:id="rId6"/>
    <p:sldId id="363" r:id="rId7"/>
    <p:sldId id="374" r:id="rId8"/>
    <p:sldId id="375" r:id="rId9"/>
    <p:sldId id="378" r:id="rId10"/>
    <p:sldId id="476" r:id="rId11"/>
    <p:sldId id="495" r:id="rId12"/>
    <p:sldId id="497" r:id="rId13"/>
    <p:sldId id="379" r:id="rId14"/>
    <p:sldId id="380" r:id="rId15"/>
    <p:sldId id="381" r:id="rId16"/>
    <p:sldId id="382" r:id="rId17"/>
    <p:sldId id="383" r:id="rId18"/>
    <p:sldId id="385" r:id="rId19"/>
    <p:sldId id="388" r:id="rId20"/>
    <p:sldId id="386" r:id="rId21"/>
    <p:sldId id="390" r:id="rId22"/>
    <p:sldId id="391" r:id="rId23"/>
    <p:sldId id="481" r:id="rId24"/>
    <p:sldId id="398" r:id="rId25"/>
    <p:sldId id="399" r:id="rId26"/>
    <p:sldId id="482" r:id="rId27"/>
    <p:sldId id="397" r:id="rId28"/>
    <p:sldId id="483" r:id="rId29"/>
    <p:sldId id="396" r:id="rId30"/>
    <p:sldId id="392" r:id="rId31"/>
    <p:sldId id="473" r:id="rId32"/>
    <p:sldId id="404" r:id="rId33"/>
    <p:sldId id="474" r:id="rId34"/>
    <p:sldId id="405" r:id="rId35"/>
    <p:sldId id="408" r:id="rId36"/>
    <p:sldId id="412" r:id="rId37"/>
    <p:sldId id="475" r:id="rId38"/>
    <p:sldId id="414" r:id="rId39"/>
    <p:sldId id="415" r:id="rId40"/>
    <p:sldId id="484" r:id="rId41"/>
    <p:sldId id="418" r:id="rId42"/>
    <p:sldId id="419" r:id="rId43"/>
    <p:sldId id="485" r:id="rId44"/>
    <p:sldId id="420" r:id="rId45"/>
    <p:sldId id="433" r:id="rId46"/>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88889" autoAdjust="0"/>
  </p:normalViewPr>
  <p:slideViewPr>
    <p:cSldViewPr>
      <p:cViewPr>
        <p:scale>
          <a:sx n="70" d="100"/>
          <a:sy n="70" d="100"/>
        </p:scale>
        <p:origin x="-210"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E08C31-6248-43C5-BAB9-062C5E4CC8BA}" type="datetimeFigureOut">
              <a:rPr lang="en-US" smtClean="0"/>
              <a:pPr/>
              <a:t>10/21/2013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70DC7-6112-4B19-A494-296376C46C34}" type="slidenum">
              <a:rPr lang="en-US" smtClean="0"/>
              <a:pPr/>
              <a:t>‹#›</a:t>
            </a:fld>
            <a:endParaRPr lang="en-US"/>
          </a:p>
        </p:txBody>
      </p:sp>
    </p:spTree>
    <p:extLst>
      <p:ext uri="{BB962C8B-B14F-4D97-AF65-F5344CB8AC3E}">
        <p14:creationId xmlns:p14="http://schemas.microsoft.com/office/powerpoint/2010/main" val="38913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mmigrantinfo.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mmigrantinfo.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My name is Mahvash Hassan and I am a public engagement consultant from the Institute for Local Government.  I have spent the last year collaborating with cities, counties, community-based organizations as well as regional and national colleges and universities to develop citizenship resources to support local officials across California and I am very excited to share it with you today.  We will be referencing numerous resources on the webinar today and will be sure to provide links as we go, at the end of the webinar as well as a follow-up.  In addition to presentations we will be polling you to better understand your familiarity with the Citizenship and Naturalization needs of lawful permanent residents in your community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Please feel free to type in questions in the question box on the right side of your screen at any time during this webinar.</a:t>
            </a:r>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Last bullet:</a:t>
            </a:r>
            <a:r>
              <a:rPr lang="en-US" b="1" baseline="0" dirty="0" smtClean="0"/>
              <a:t> </a:t>
            </a:r>
            <a:r>
              <a:rPr lang="en-US" b="1" dirty="0" smtClean="0"/>
              <a:t> </a:t>
            </a:r>
            <a:r>
              <a:rPr lang="en-US" b="0" dirty="0" smtClean="0"/>
              <a:t>cite </a:t>
            </a:r>
            <a:r>
              <a:rPr lang="en-US" dirty="0" err="1" smtClean="0"/>
              <a:t>Sumption</a:t>
            </a:r>
            <a:r>
              <a:rPr lang="en-US" dirty="0" smtClean="0"/>
              <a:t> and Sarah </a:t>
            </a:r>
            <a:r>
              <a:rPr lang="en-US" dirty="0" err="1" smtClean="0"/>
              <a:t>Flamm</a:t>
            </a:r>
            <a:r>
              <a:rPr lang="en-US" dirty="0" smtClean="0"/>
              <a:t>, “The Economic Value of Citizenship for Immigrants in the United States,” Migration Policy Institute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Alice </a:t>
            </a:r>
            <a:r>
              <a:rPr lang="en-US" dirty="0" err="1" smtClean="0"/>
              <a:t>Cottingham</a:t>
            </a:r>
            <a:r>
              <a:rPr lang="en-US" dirty="0" smtClean="0"/>
              <a:t>, </a:t>
            </a:r>
            <a:r>
              <a:rPr lang="en-US" dirty="0" err="1" smtClean="0"/>
              <a:t>Daranee</a:t>
            </a:r>
            <a:r>
              <a:rPr lang="en-US" dirty="0" smtClean="0"/>
              <a:t> </a:t>
            </a:r>
            <a:r>
              <a:rPr lang="en-US" dirty="0" err="1" smtClean="0"/>
              <a:t>Petson</a:t>
            </a:r>
            <a:r>
              <a:rPr lang="en-US" dirty="0" smtClean="0"/>
              <a:t>, Ted Wang, and Robert C. Winn, Building Capacity for ESL, Legal Services and Citizenship: A Guide for Philanthropic Investment and Partnerships. Grantmakers Concerned with Immigrants and Refugees. (2008)</a:t>
            </a:r>
          </a:p>
          <a:p>
            <a:r>
              <a:rPr lang="en-US" dirty="0" smtClean="0"/>
              <a:t>Current population Survey Analysis, California Civic Engagement Project, Center for Regional Change, University of California, Davis (November 2010).</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City and County of San Francisco </a:t>
            </a:r>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33</a:t>
            </a:fld>
            <a:endParaRPr lang="en-US"/>
          </a:p>
        </p:txBody>
      </p:sp>
    </p:spTree>
    <p:extLst>
      <p:ext uri="{BB962C8B-B14F-4D97-AF65-F5344CB8AC3E}">
        <p14:creationId xmlns:p14="http://schemas.microsoft.com/office/powerpoint/2010/main" val="158070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800000"/>
                </a:solidFill>
              </a:rPr>
              <a:t>Examples: Los Angeles and San Diego Libraries</a:t>
            </a:r>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34</a:t>
            </a:fld>
            <a:endParaRPr lang="en-US"/>
          </a:p>
        </p:txBody>
      </p:sp>
    </p:spTree>
    <p:extLst>
      <p:ext uri="{BB962C8B-B14F-4D97-AF65-F5344CB8AC3E}">
        <p14:creationId xmlns:p14="http://schemas.microsoft.com/office/powerpoint/2010/main" val="510710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Active Citizens, Stronger Communities: Helping Lawful Permanent Residents Become Citizens Options for California Local Officials and other resources</a:t>
            </a:r>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endParaRPr lang="en-US" dirty="0">
              <a:ea typeface="ＭＳ Ｐゴシック" charset="-128"/>
              <a:cs typeface="ＭＳ Ｐゴシック" charset="-128"/>
            </a:endParaRPr>
          </a:p>
        </p:txBody>
      </p:sp>
      <p:sp>
        <p:nvSpPr>
          <p:cNvPr id="19460" name="Slide Number Placeholder 3"/>
          <p:cNvSpPr>
            <a:spLocks noGrp="1"/>
          </p:cNvSpPr>
          <p:nvPr>
            <p:ph type="sldNum" sz="quarter" idx="5"/>
          </p:nvPr>
        </p:nvSpPr>
        <p:spPr>
          <a:noFill/>
        </p:spPr>
        <p:txBody>
          <a:bodyPr/>
          <a:lstStyle/>
          <a:p>
            <a:fld id="{2F269E68-B2F2-BA42-A8AD-849E5947AA41}"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None/>
            </a:pPr>
            <a:r>
              <a:rPr lang="en-US" sz="1200" dirty="0" smtClean="0"/>
              <a:t>Sara Campos is</a:t>
            </a:r>
            <a:r>
              <a:rPr lang="en-US" sz="1200" baseline="0" dirty="0" smtClean="0"/>
              <a:t> an author, attorney and consultant to ILG on the Citizenship Project. She has served as a </a:t>
            </a:r>
            <a:r>
              <a:rPr lang="en-US" sz="1200" dirty="0" smtClean="0"/>
              <a:t>Staff Attorney for the</a:t>
            </a:r>
            <a:r>
              <a:rPr lang="en-US" sz="1200" baseline="0" dirty="0" smtClean="0"/>
              <a:t> </a:t>
            </a:r>
            <a:r>
              <a:rPr lang="en-US" sz="1200" dirty="0" smtClean="0"/>
              <a:t>National Immigration Law Center</a:t>
            </a:r>
            <a:r>
              <a:rPr lang="en-US" sz="1200" baseline="0" dirty="0" smtClean="0"/>
              <a:t> and the </a:t>
            </a:r>
            <a:r>
              <a:rPr lang="en-US" sz="1200" dirty="0" smtClean="0"/>
              <a:t>Lawyers Committee for Civil Rights of the San Francisco Bay Area. She</a:t>
            </a:r>
            <a:r>
              <a:rPr lang="en-US" sz="1200" baseline="0" dirty="0" smtClean="0"/>
              <a:t> is also a p</a:t>
            </a:r>
            <a:r>
              <a:rPr lang="en-US" sz="1200" dirty="0" smtClean="0"/>
              <a:t>rofessor</a:t>
            </a:r>
            <a:r>
              <a:rPr lang="en-US" sz="1200" baseline="0" dirty="0" smtClean="0"/>
              <a:t> of </a:t>
            </a:r>
            <a:r>
              <a:rPr lang="en-US" sz="1200" dirty="0" smtClean="0"/>
              <a:t>Refugee Law  and has taught at</a:t>
            </a:r>
            <a:r>
              <a:rPr lang="en-US" sz="1200" baseline="0" dirty="0" smtClean="0"/>
              <a:t> </a:t>
            </a:r>
            <a:r>
              <a:rPr lang="en-US" sz="1200" dirty="0" smtClean="0"/>
              <a:t>Golden Gate University and University of San Francisco Law Schools.</a:t>
            </a:r>
          </a:p>
          <a:p>
            <a:pPr>
              <a:buNone/>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Eric Cohen</a:t>
            </a:r>
            <a:r>
              <a:rPr lang="en-US" sz="1200" kern="1200" dirty="0" smtClean="0">
                <a:solidFill>
                  <a:schemeClr val="tx1"/>
                </a:solidFill>
                <a:latin typeface="+mn-lt"/>
                <a:ea typeface="+mn-ea"/>
                <a:cs typeface="+mn-cs"/>
              </a:rPr>
              <a:t>, executive director of the Immigrant Legal Resource Center is a national expert on naturalization and citizenship law.  He also heads up the New Americans Campaign a national network of legal-service organizations, faith-based organizations, businesses, foundations and community leaders that is paving a better road to citizenship. </a:t>
            </a:r>
          </a:p>
          <a:p>
            <a:pPr>
              <a:buNone/>
            </a:pPr>
            <a:endParaRPr lang="en-US" sz="1200" dirty="0" smtClean="0"/>
          </a:p>
          <a:p>
            <a:r>
              <a:rPr lang="en-US" sz="1200" b="1" kern="1200" dirty="0" smtClean="0">
                <a:solidFill>
                  <a:schemeClr val="tx1"/>
                </a:solidFill>
                <a:latin typeface="+mn-lt"/>
                <a:ea typeface="+mn-ea"/>
                <a:cs typeface="+mn-cs"/>
              </a:rPr>
              <a:t>Ms. Castellanos has a </a:t>
            </a:r>
            <a:r>
              <a:rPr lang="en-US" sz="1200" kern="1200" dirty="0" smtClean="0">
                <a:solidFill>
                  <a:schemeClr val="tx1"/>
                </a:solidFill>
                <a:latin typeface="+mn-lt"/>
                <a:ea typeface="+mn-ea"/>
                <a:cs typeface="+mn-cs"/>
              </a:rPr>
              <a:t>25 year history of working on immigration concerns through government, labor and community based organizations such as Justice for Janitors, the Health Workers Union, and Catholic Charities. </a:t>
            </a:r>
          </a:p>
          <a:p>
            <a:r>
              <a:rPr lang="en-US" sz="1200" kern="1200" dirty="0" smtClean="0">
                <a:solidFill>
                  <a:schemeClr val="tx1"/>
                </a:solidFill>
                <a:latin typeface="+mn-lt"/>
                <a:ea typeface="+mn-ea"/>
                <a:cs typeface="+mn-cs"/>
              </a:rPr>
              <a:t>Teresa has been on the forefront of several projects including the coordination of an annual citizenship day event in 14 languages, bimonthly forums, and an immigrant leadership course.  She oversees immigrant community education projects, an interactive website: </a:t>
            </a:r>
            <a:r>
              <a:rPr lang="en-US" sz="1200" b="1" u="sng" kern="1200" dirty="0" smtClean="0">
                <a:solidFill>
                  <a:schemeClr val="tx1"/>
                </a:solidFill>
                <a:latin typeface="+mn-lt"/>
                <a:ea typeface="+mn-ea"/>
                <a:cs typeface="+mn-cs"/>
                <a:hlinkClick r:id="rId3"/>
              </a:rPr>
              <a:t>www.immigrantinfo.org</a:t>
            </a:r>
            <a:r>
              <a:rPr lang="en-US" sz="1200" kern="1200" dirty="0" smtClean="0">
                <a:solidFill>
                  <a:schemeClr val="tx1"/>
                </a:solidFill>
                <a:latin typeface="+mn-lt"/>
                <a:ea typeface="+mn-ea"/>
                <a:cs typeface="+mn-cs"/>
              </a:rPr>
              <a:t>., the Immigrant speaker’s bureau, and the Immigrant Survivors of Domestic Violence Committee.   In 1999 she staffed the project that conducted research of immigrant communities in Santa Clara County, CA. She contributed to </a:t>
            </a:r>
            <a:r>
              <a:rPr lang="en-US" sz="1200" i="1" u="sng" kern="1200" dirty="0" smtClean="0">
                <a:solidFill>
                  <a:schemeClr val="tx1"/>
                </a:solidFill>
                <a:latin typeface="+mn-lt"/>
                <a:ea typeface="+mn-ea"/>
                <a:cs typeface="+mn-cs"/>
              </a:rPr>
              <a:t>Bridging Borders in Silicon Valley</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a:t>
            </a:r>
            <a:r>
              <a:rPr lang="en-US" sz="1200" i="1" u="sng" kern="1200" dirty="0" smtClean="0">
                <a:solidFill>
                  <a:schemeClr val="tx1"/>
                </a:solidFill>
                <a:latin typeface="+mn-lt"/>
                <a:ea typeface="+mn-ea"/>
                <a:cs typeface="+mn-cs"/>
              </a:rPr>
              <a:t>KIN: Knowledge of Immigrant Nationalities</a:t>
            </a:r>
            <a:r>
              <a:rPr lang="en-US" sz="1200" kern="1200" dirty="0" smtClean="0">
                <a:solidFill>
                  <a:schemeClr val="tx1"/>
                </a:solidFill>
                <a:latin typeface="+mn-lt"/>
                <a:ea typeface="+mn-ea"/>
                <a:cs typeface="+mn-cs"/>
              </a:rPr>
              <a:t>, two books based on the data from the Summit on Immigrant Needs and Contributions.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The Institute for Local Government is the non-profit research and education affiliate of the League of California Cities and the California State Association of Counties.  Our mission is to promote good government at the local level and provide practical, impartial and easy-to-use resources that can help local elected officials and staff in their work. </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ILG develops resources in many areas including public service ethics ,sustainable communities and public engagement </a:t>
            </a:r>
          </a:p>
          <a:p>
            <a:r>
              <a:rPr lang="en-US" sz="1200" kern="1200" dirty="0" smtClean="0">
                <a:solidFill>
                  <a:schemeClr val="tx1"/>
                </a:solidFill>
                <a:latin typeface="+mn-lt"/>
                <a:ea typeface="+mn-ea"/>
                <a:cs typeface="+mn-cs"/>
              </a:rPr>
              <a:t>I am part of the Public Engagement program at ILG where we work in particular effective and inclusive public engagement.</a:t>
            </a:r>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ILG’s Inclusive engagement and immigrant</a:t>
            </a:r>
            <a:r>
              <a:rPr lang="en-US" baseline="0" dirty="0" smtClean="0"/>
              <a:t> integration work is guided by the following questions</a:t>
            </a:r>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 Campos will be sharing some</a:t>
            </a:r>
            <a:r>
              <a:rPr lang="en-US" baseline="0" dirty="0" smtClean="0"/>
              <a:t> of the key findings from this research and these are some of the resources available on ILG’s website.</a:t>
            </a:r>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None/>
            </a:pPr>
            <a:r>
              <a:rPr lang="en-US" sz="1200" dirty="0" smtClean="0"/>
              <a:t>Sara Campos is</a:t>
            </a:r>
            <a:r>
              <a:rPr lang="en-US" sz="1200" baseline="0" dirty="0" smtClean="0"/>
              <a:t> an author, attorney and consultant to ILG on the Citizenship Project. She has served as a </a:t>
            </a:r>
            <a:r>
              <a:rPr lang="en-US" sz="1200" dirty="0" smtClean="0"/>
              <a:t>Staff Attorney for the</a:t>
            </a:r>
            <a:r>
              <a:rPr lang="en-US" sz="1200" baseline="0" dirty="0" smtClean="0"/>
              <a:t> </a:t>
            </a:r>
            <a:r>
              <a:rPr lang="en-US" sz="1200" dirty="0" smtClean="0"/>
              <a:t>National Immigration Law Center</a:t>
            </a:r>
            <a:r>
              <a:rPr lang="en-US" sz="1200" baseline="0" dirty="0" smtClean="0"/>
              <a:t> and the </a:t>
            </a:r>
            <a:r>
              <a:rPr lang="en-US" sz="1200" dirty="0" smtClean="0"/>
              <a:t>Lawyers Committee for Civil Rights of the San Francisco Bay Area. She</a:t>
            </a:r>
            <a:r>
              <a:rPr lang="en-US" sz="1200" baseline="0" dirty="0" smtClean="0"/>
              <a:t> is also a p</a:t>
            </a:r>
            <a:r>
              <a:rPr lang="en-US" sz="1200" dirty="0" smtClean="0"/>
              <a:t>rofessor</a:t>
            </a:r>
            <a:r>
              <a:rPr lang="en-US" sz="1200" baseline="0" dirty="0" smtClean="0"/>
              <a:t> of </a:t>
            </a:r>
            <a:r>
              <a:rPr lang="en-US" sz="1200" dirty="0" smtClean="0"/>
              <a:t>Refugee Law  and has taught at</a:t>
            </a:r>
            <a:r>
              <a:rPr lang="en-US" sz="1200" baseline="0" dirty="0" smtClean="0"/>
              <a:t> </a:t>
            </a:r>
            <a:r>
              <a:rPr lang="en-US" sz="1200" dirty="0" smtClean="0"/>
              <a:t>Golden Gate University and University of San Francisco Law Schools.</a:t>
            </a:r>
          </a:p>
          <a:p>
            <a:pPr>
              <a:buNone/>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Eric Cohen</a:t>
            </a:r>
            <a:r>
              <a:rPr lang="en-US" sz="1200" kern="1200" dirty="0" smtClean="0">
                <a:solidFill>
                  <a:schemeClr val="tx1"/>
                </a:solidFill>
                <a:latin typeface="+mn-lt"/>
                <a:ea typeface="+mn-ea"/>
                <a:cs typeface="+mn-cs"/>
              </a:rPr>
              <a:t>, executive director of the Immigrant Legal Resource Center is a national expert on naturalization and citizenship law.  He also heads up the New Americans Campaign a national network of legal-service organizations, faith-based organizations, businesses, foundations and community leaders that is paving a better road to citizenship. </a:t>
            </a:r>
          </a:p>
          <a:p>
            <a:pPr>
              <a:buNone/>
            </a:pPr>
            <a:endParaRPr lang="en-US" sz="1200" dirty="0" smtClean="0"/>
          </a:p>
          <a:p>
            <a:r>
              <a:rPr lang="en-US" sz="1200" b="1" kern="1200" dirty="0" smtClean="0">
                <a:solidFill>
                  <a:schemeClr val="tx1"/>
                </a:solidFill>
                <a:latin typeface="+mn-lt"/>
                <a:ea typeface="+mn-ea"/>
                <a:cs typeface="+mn-cs"/>
              </a:rPr>
              <a:t>Ms. Castellanos has a </a:t>
            </a:r>
            <a:r>
              <a:rPr lang="en-US" sz="1200" kern="1200" dirty="0" smtClean="0">
                <a:solidFill>
                  <a:schemeClr val="tx1"/>
                </a:solidFill>
                <a:latin typeface="+mn-lt"/>
                <a:ea typeface="+mn-ea"/>
                <a:cs typeface="+mn-cs"/>
              </a:rPr>
              <a:t>25 year history of working on immigration concerns through government, labor and community based organizations such as Justice for Janitors, the Health Workers Union, and Catholic Charities. </a:t>
            </a:r>
          </a:p>
          <a:p>
            <a:r>
              <a:rPr lang="en-US" sz="1200" kern="1200" dirty="0" smtClean="0">
                <a:solidFill>
                  <a:schemeClr val="tx1"/>
                </a:solidFill>
                <a:latin typeface="+mn-lt"/>
                <a:ea typeface="+mn-ea"/>
                <a:cs typeface="+mn-cs"/>
              </a:rPr>
              <a:t>Teresa has been on the forefront of several projects including the coordination of an annual citizenship day event in 14 languages, bimonthly forums, and an immigrant leadership course.  She oversees immigrant community education projects, an interactive website: </a:t>
            </a:r>
            <a:r>
              <a:rPr lang="en-US" sz="1200" b="1" u="sng" kern="1200" dirty="0" smtClean="0">
                <a:solidFill>
                  <a:schemeClr val="tx1"/>
                </a:solidFill>
                <a:latin typeface="+mn-lt"/>
                <a:ea typeface="+mn-ea"/>
                <a:cs typeface="+mn-cs"/>
                <a:hlinkClick r:id="rId3"/>
              </a:rPr>
              <a:t>www.immigrantinfo.org</a:t>
            </a:r>
            <a:r>
              <a:rPr lang="en-US" sz="1200" kern="1200" dirty="0" smtClean="0">
                <a:solidFill>
                  <a:schemeClr val="tx1"/>
                </a:solidFill>
                <a:latin typeface="+mn-lt"/>
                <a:ea typeface="+mn-ea"/>
                <a:cs typeface="+mn-cs"/>
              </a:rPr>
              <a:t>., the Immigrant speaker’s bureau, and the Immigrant Survivors of Domestic Violence Committee.   In 1999 she staffed the project that conducted research of immigrant communities in Santa Clara County, CA. She contributed to </a:t>
            </a:r>
            <a:r>
              <a:rPr lang="en-US" sz="1200" i="1" u="sng" kern="1200" dirty="0" smtClean="0">
                <a:solidFill>
                  <a:schemeClr val="tx1"/>
                </a:solidFill>
                <a:latin typeface="+mn-lt"/>
                <a:ea typeface="+mn-ea"/>
                <a:cs typeface="+mn-cs"/>
              </a:rPr>
              <a:t>Bridging Borders in Silicon Valley</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a:t>
            </a:r>
            <a:r>
              <a:rPr lang="en-US" sz="1200" i="1" u="sng" kern="1200" dirty="0" smtClean="0">
                <a:solidFill>
                  <a:schemeClr val="tx1"/>
                </a:solidFill>
                <a:latin typeface="+mn-lt"/>
                <a:ea typeface="+mn-ea"/>
                <a:cs typeface="+mn-cs"/>
              </a:rPr>
              <a:t>KIN: Knowledge of Immigrant Nationalities</a:t>
            </a:r>
            <a:r>
              <a:rPr lang="en-US" sz="1200" kern="1200" dirty="0" smtClean="0">
                <a:solidFill>
                  <a:schemeClr val="tx1"/>
                </a:solidFill>
                <a:latin typeface="+mn-lt"/>
                <a:ea typeface="+mn-ea"/>
                <a:cs typeface="+mn-cs"/>
              </a:rPr>
              <a:t>, two books based on the data from the Summit on Immigrant Needs and Contributions.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A70DC7-6112-4B19-A494-296376C46C3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2122" name="Photo Editor Photo" r:id="rId4" imgW="17438095" imgH="2523810" progId="">
                  <p:embed/>
                </p:oleObj>
              </mc:Choice>
              <mc:Fallback>
                <p:oleObj name="Photo Editor Photo" r:id="rId4" imgW="17438095" imgH="2523810" progId="">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2813" fontAlgn="base">
              <a:spcBef>
                <a:spcPct val="0"/>
              </a:spcBef>
              <a:spcAft>
                <a:spcPct val="0"/>
              </a:spcAft>
            </a:pPr>
            <a:endParaRPr lang="en-US" sz="3600">
              <a:solidFill>
                <a:srgbClr val="000000"/>
              </a:solidFill>
              <a:latin typeface="Times New Roman" pitchFamily="18" charset="0"/>
            </a:endParaRPr>
          </a:p>
        </p:txBody>
      </p:sp>
      <p:sp>
        <p:nvSpPr>
          <p:cNvPr id="256002" name="Rectangle 2"/>
          <p:cNvSpPr>
            <a:spLocks noGrp="1" noChangeArrowheads="1"/>
          </p:cNvSpPr>
          <p:nvPr>
            <p:ph type="ctrTitle"/>
          </p:nvPr>
        </p:nvSpPr>
        <p:spPr>
          <a:xfrm>
            <a:off x="2057400" y="1600200"/>
            <a:ext cx="6553200" cy="1470025"/>
          </a:xfrm>
        </p:spPr>
        <p:txBody>
          <a:bodyPr/>
          <a:lstStyle>
            <a:lvl1pPr>
              <a:defRPr/>
            </a:lvl1pPr>
          </a:lstStyle>
          <a:p>
            <a:r>
              <a:rPr lang="en-US"/>
              <a:t>Click to edit Master title style</a:t>
            </a:r>
          </a:p>
        </p:txBody>
      </p:sp>
      <p:sp>
        <p:nvSpPr>
          <p:cNvPr id="256003"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C48F1438-E947-485E-AC77-D4ECD6909F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817650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60E61A0-99EB-433E-83CA-3485F75254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51068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3A098F88-1441-485B-917A-6045743D99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517542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FD9BF4C-7D79-4DE3-931C-1F70E1F067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6137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4CB37B3-6EE8-4C90-B42D-51D35A74A1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603210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AA55EA1-3E82-4C70-862B-86F768D1A4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76790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65BD8C-6306-4828-ADC6-F40C5D7E68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847139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371600"/>
            <a:ext cx="4038600" cy="3962400"/>
          </a:xfrm>
        </p:spPr>
        <p:txBody>
          <a:bodyPr/>
          <a:lstStyle/>
          <a:p>
            <a:pPr lvl="0"/>
            <a:endParaRPr lang="en-US" noProof="0" dirty="0" smtClean="0"/>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35ABA39-E2F1-459E-91C9-6A923FABC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25715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429000"/>
            <a:ext cx="82296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38F1E02-9A18-4161-BC4C-49057D6AD2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002631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39624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27B24008-C402-4D85-9232-3A51F07D7E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26973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11C7EB3A-922B-4814-9357-C6A9A473C605}"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018371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A1CE725-442A-43AB-811B-8694EAAC57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528348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11C7EB3A-922B-4814-9357-C6A9A473C605}"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0403973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8"/>
          <p:cNvGraphicFramePr>
            <a:graphicFrameLocks noChangeAspect="1"/>
          </p:cNvGraphicFramePr>
          <p:nvPr userDrawn="1"/>
        </p:nvGraphicFramePr>
        <p:xfrm>
          <a:off x="6096000" y="6096000"/>
          <a:ext cx="2895600" cy="419100"/>
        </p:xfrm>
        <a:graphic>
          <a:graphicData uri="http://schemas.openxmlformats.org/presentationml/2006/ole">
            <mc:AlternateContent xmlns:mc="http://schemas.openxmlformats.org/markup-compatibility/2006">
              <mc:Choice xmlns:v="urn:schemas-microsoft-com:vml" Requires="v">
                <p:oleObj spid="_x0000_s3139" name="Photo Editor Photo" r:id="rId4" imgW="17438095" imgH="2523810" progId="">
                  <p:embed/>
                </p:oleObj>
              </mc:Choice>
              <mc:Fallback>
                <p:oleObj name="Photo Editor Photo" r:id="rId4" imgW="17438095" imgH="2523810" progId="">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6096000"/>
                        <a:ext cx="289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066800"/>
            <a:ext cx="1600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userDrawn="1"/>
        </p:nvSpPr>
        <p:spPr bwMode="auto">
          <a:xfrm>
            <a:off x="0" y="914400"/>
            <a:ext cx="91440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2813" fontAlgn="base">
              <a:spcBef>
                <a:spcPct val="0"/>
              </a:spcBef>
              <a:spcAft>
                <a:spcPct val="0"/>
              </a:spcAft>
            </a:pPr>
            <a:endParaRPr lang="en-US">
              <a:solidFill>
                <a:srgbClr val="000000"/>
              </a:solidFill>
            </a:endParaRPr>
          </a:p>
        </p:txBody>
      </p:sp>
      <p:sp>
        <p:nvSpPr>
          <p:cNvPr id="4098" name="Rectangle 2"/>
          <p:cNvSpPr>
            <a:spLocks noGrp="1" noChangeArrowheads="1"/>
          </p:cNvSpPr>
          <p:nvPr>
            <p:ph type="ctrTitle"/>
          </p:nvPr>
        </p:nvSpPr>
        <p:spPr>
          <a:xfrm>
            <a:off x="2057400" y="1600200"/>
            <a:ext cx="6553200" cy="14700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2286000" y="3355975"/>
            <a:ext cx="6172200" cy="1752600"/>
          </a:xfrm>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p:txBody>
          <a:bodyPr/>
          <a:lstStyle>
            <a:lvl1pPr>
              <a:defRPr/>
            </a:lvl1pPr>
          </a:lstStyle>
          <a:p>
            <a:pPr>
              <a:defRPr/>
            </a:pPr>
            <a:fld id="{E2C8C404-0339-4D25-9DB9-7986A492DB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5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5FC80A3A-B732-4917-96F7-DCC594198E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186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EE576CF2-4167-4520-BFEF-7EC0A2C526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83576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B1A3512-415A-4EAD-8252-A9986634A0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20485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81542525-4F3D-4311-91C4-EC2BA01749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88512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2D8E9B56-6381-43F7-A8E4-C99DB5B3B5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255339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0FC51279-69E9-43D4-8092-89575E0F03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9009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AA0F1A7-BEA3-4CA3-AF6F-3AAD9131D6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637508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4157AF0B-9526-4260-82F9-07C8FAEE35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074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AEE931E2-84E0-4613-BD82-71123C82AE7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9151203"/>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0CDC03A5-2200-4122-9E36-96FC3F17B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20539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p:txBody>
          <a:bodyPr/>
          <a:lstStyle>
            <a:lvl1pPr>
              <a:defRPr/>
            </a:lvl1pPr>
          </a:lstStyle>
          <a:p>
            <a:pPr>
              <a:defRPr/>
            </a:pPr>
            <a:fld id="{96B96465-EBA3-49FB-82E9-8132B17BCC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64522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8D03F4B7-FCE3-4AA6-9843-2559B93429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284359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F9277D2-C9EC-4A15-9D29-D203EC7F80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349132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p:txBody>
          <a:bodyPr/>
          <a:lstStyle>
            <a:lvl1pPr>
              <a:defRPr/>
            </a:lvl1pPr>
          </a:lstStyle>
          <a:p>
            <a:pPr>
              <a:defRPr/>
            </a:pPr>
            <a:fld id="{9DDAAD9C-9479-4DBB-94DA-61E693EE51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578672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p:txBody>
          <a:bodyPr/>
          <a:lstStyle>
            <a:lvl1pPr>
              <a:defRPr/>
            </a:lvl1pPr>
          </a:lstStyle>
          <a:p>
            <a:pPr>
              <a:defRPr/>
            </a:pPr>
            <a:fld id="{B6593065-F75D-48F4-9F73-81EC405F22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971505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3E9BE401-697E-4910-B877-FC92AE3E56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9604314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0997D5B4-03C2-40E4-92FB-53809D61806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558967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4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2549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fontAlgn="base">
              <a:spcBef>
                <a:spcPct val="0"/>
              </a:spcBef>
              <a:spcAft>
                <a:spcPct val="0"/>
              </a:spcAft>
              <a:defRPr/>
            </a:pPr>
            <a:endParaRPr lang="en-US">
              <a:solidFill>
                <a:srgbClr val="000000"/>
              </a:solidFill>
            </a:endParaRPr>
          </a:p>
        </p:txBody>
      </p:sp>
      <p:sp>
        <p:nvSpPr>
          <p:cNvPr id="2549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fontAlgn="base">
              <a:spcBef>
                <a:spcPct val="0"/>
              </a:spcBef>
              <a:spcAft>
                <a:spcPct val="0"/>
              </a:spcAft>
              <a:defRPr/>
            </a:pPr>
            <a:fld id="{11C7EB3A-922B-4814-9357-C6A9A473C605}"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8" descr="a logo only"/>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p:nvSpPr>
        <p:spPr bwMode="auto">
          <a:xfrm>
            <a:off x="76200" y="5867400"/>
            <a:ext cx="320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fontAlgn="base">
              <a:spcBef>
                <a:spcPct val="20000"/>
              </a:spcBef>
              <a:spcAft>
                <a:spcPct val="0"/>
              </a:spcAft>
            </a:pPr>
            <a:r>
              <a:rPr lang="en-US" sz="2800" b="1">
                <a:solidFill>
                  <a:srgbClr val="FFFFFF"/>
                </a:solidFill>
                <a:latin typeface="Times New Roman" pitchFamily="18" charset="0"/>
                <a:cs typeface="Arial" pitchFamily="34" charset="0"/>
              </a:rPr>
              <a:t>www.ca-ilg.org</a:t>
            </a:r>
            <a:endParaRPr lang="en-US" sz="28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1476452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717" r:id="rId19"/>
    <p:sldLayoutId id="2147483718" r:id="rId20"/>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67400"/>
            <a:ext cx="830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152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3716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Arial" charset="0"/>
              </a:defRPr>
            </a:lvl1pPr>
          </a:lstStyle>
          <a:p>
            <a:pPr fontAlgn="base">
              <a:spcBef>
                <a:spcPct val="0"/>
              </a:spcBef>
              <a:spcAft>
                <a:spcPct val="0"/>
              </a:spcAft>
              <a:defRPr/>
            </a:pPr>
            <a:endParaRPr lang="en-US">
              <a:solidFill>
                <a:srgbClr val="000000"/>
              </a:solidFill>
            </a:endParaRPr>
          </a:p>
        </p:txBody>
      </p:sp>
      <p:sp>
        <p:nvSpPr>
          <p:cNvPr id="30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Arial" charset="0"/>
              </a:defRPr>
            </a:lvl1pPr>
          </a:lstStyle>
          <a:p>
            <a:pPr fontAlgn="base">
              <a:spcBef>
                <a:spcPct val="0"/>
              </a:spcBef>
              <a:spcAft>
                <a:spcPct val="0"/>
              </a:spcAft>
              <a:defRPr/>
            </a:pPr>
            <a:endParaRPr lang="en-US">
              <a:solidFill>
                <a:srgbClr val="000000"/>
              </a:solidFill>
            </a:endParaRPr>
          </a:p>
        </p:txBody>
      </p:sp>
      <p:sp>
        <p:nvSpPr>
          <p:cNvPr id="30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fontAlgn="base">
              <a:spcBef>
                <a:spcPct val="0"/>
              </a:spcBef>
              <a:spcAft>
                <a:spcPct val="0"/>
              </a:spcAft>
              <a:defRPr/>
            </a:pPr>
            <a:fld id="{F83E9E96-B336-4663-8AD1-9EA287F47F1C}"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2" name="Picture 8" descr="a logo onl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0" y="5867400"/>
            <a:ext cx="685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p:nvSpPr>
        <p:spPr bwMode="auto">
          <a:xfrm>
            <a:off x="76200" y="5867400"/>
            <a:ext cx="3200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defTabSz="912813" fontAlgn="base">
              <a:spcBef>
                <a:spcPct val="20000"/>
              </a:spcBef>
              <a:spcAft>
                <a:spcPct val="0"/>
              </a:spcAft>
            </a:pPr>
            <a:r>
              <a:rPr lang="en-US" sz="2800" b="1">
                <a:solidFill>
                  <a:srgbClr val="FFFFFF"/>
                </a:solidFill>
                <a:latin typeface="Times New Roman" charset="0"/>
                <a:cs typeface="Arial" charset="0"/>
              </a:rPr>
              <a:t>www.ca-ilg.org</a:t>
            </a:r>
            <a:endParaRPr lang="en-US" sz="2800">
              <a:solidFill>
                <a:srgbClr val="000000"/>
              </a:solidFill>
              <a:latin typeface="Times New Roman" charset="0"/>
              <a:cs typeface="Arial" charset="0"/>
            </a:endParaRPr>
          </a:p>
        </p:txBody>
      </p:sp>
    </p:spTree>
    <p:extLst>
      <p:ext uri="{BB962C8B-B14F-4D97-AF65-F5344CB8AC3E}">
        <p14:creationId xmlns:p14="http://schemas.microsoft.com/office/powerpoint/2010/main" val="224934545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iming>
    <p:tnLst>
      <p:par>
        <p:cTn id="1" dur="indefinite" restart="never" nodeType="tmRoot"/>
      </p:par>
    </p:tnLst>
  </p:timing>
  <p:txStyles>
    <p:titleStyle>
      <a:lvl1pPr algn="ctr" rtl="0" eaLnBrk="0" fontAlgn="base" hangingPunct="0">
        <a:spcBef>
          <a:spcPct val="0"/>
        </a:spcBef>
        <a:spcAft>
          <a:spcPct val="0"/>
        </a:spcAft>
        <a:defRPr sz="4000">
          <a:solidFill>
            <a:srgbClr val="008080"/>
          </a:solidFill>
          <a:latin typeface="+mj-lt"/>
          <a:ea typeface="+mj-ea"/>
          <a:cs typeface="+mj-cs"/>
        </a:defRPr>
      </a:lvl1pPr>
      <a:lvl2pPr algn="ctr" rtl="0" eaLnBrk="0" fontAlgn="base" hangingPunct="0">
        <a:spcBef>
          <a:spcPct val="0"/>
        </a:spcBef>
        <a:spcAft>
          <a:spcPct val="0"/>
        </a:spcAft>
        <a:defRPr sz="4000">
          <a:solidFill>
            <a:srgbClr val="008080"/>
          </a:solidFill>
          <a:latin typeface="Arial" charset="0"/>
        </a:defRPr>
      </a:lvl2pPr>
      <a:lvl3pPr algn="ctr" rtl="0" eaLnBrk="0" fontAlgn="base" hangingPunct="0">
        <a:spcBef>
          <a:spcPct val="0"/>
        </a:spcBef>
        <a:spcAft>
          <a:spcPct val="0"/>
        </a:spcAft>
        <a:defRPr sz="4000">
          <a:solidFill>
            <a:srgbClr val="008080"/>
          </a:solidFill>
          <a:latin typeface="Arial" charset="0"/>
        </a:defRPr>
      </a:lvl3pPr>
      <a:lvl4pPr algn="ctr" rtl="0" eaLnBrk="0" fontAlgn="base" hangingPunct="0">
        <a:spcBef>
          <a:spcPct val="0"/>
        </a:spcBef>
        <a:spcAft>
          <a:spcPct val="0"/>
        </a:spcAft>
        <a:defRPr sz="4000">
          <a:solidFill>
            <a:srgbClr val="008080"/>
          </a:solidFill>
          <a:latin typeface="Arial" charset="0"/>
        </a:defRPr>
      </a:lvl4pPr>
      <a:lvl5pPr algn="ctr" rtl="0" eaLnBrk="0" fontAlgn="base" hangingPunct="0">
        <a:spcBef>
          <a:spcPct val="0"/>
        </a:spcBef>
        <a:spcAft>
          <a:spcPct val="0"/>
        </a:spcAft>
        <a:defRPr sz="4000">
          <a:solidFill>
            <a:srgbClr val="008080"/>
          </a:solidFill>
          <a:latin typeface="Arial" charset="0"/>
        </a:defRPr>
      </a:lvl5pPr>
      <a:lvl6pPr marL="457200" algn="ctr" rtl="0" fontAlgn="base">
        <a:spcBef>
          <a:spcPct val="0"/>
        </a:spcBef>
        <a:spcAft>
          <a:spcPct val="0"/>
        </a:spcAft>
        <a:defRPr sz="4000">
          <a:solidFill>
            <a:srgbClr val="008080"/>
          </a:solidFill>
          <a:latin typeface="Arial" charset="0"/>
        </a:defRPr>
      </a:lvl6pPr>
      <a:lvl7pPr marL="914400" algn="ctr" rtl="0" fontAlgn="base">
        <a:spcBef>
          <a:spcPct val="0"/>
        </a:spcBef>
        <a:spcAft>
          <a:spcPct val="0"/>
        </a:spcAft>
        <a:defRPr sz="4000">
          <a:solidFill>
            <a:srgbClr val="008080"/>
          </a:solidFill>
          <a:latin typeface="Arial" charset="0"/>
        </a:defRPr>
      </a:lvl7pPr>
      <a:lvl8pPr marL="1371600" algn="ctr" rtl="0" fontAlgn="base">
        <a:spcBef>
          <a:spcPct val="0"/>
        </a:spcBef>
        <a:spcAft>
          <a:spcPct val="0"/>
        </a:spcAft>
        <a:defRPr sz="4000">
          <a:solidFill>
            <a:srgbClr val="008080"/>
          </a:solidFill>
          <a:latin typeface="Arial" charset="0"/>
        </a:defRPr>
      </a:lvl8pPr>
      <a:lvl9pPr marL="1828800" algn="ctr" rtl="0" fontAlgn="base">
        <a:spcBef>
          <a:spcPct val="0"/>
        </a:spcBef>
        <a:spcAft>
          <a:spcPct val="0"/>
        </a:spcAft>
        <a:defRPr sz="4000">
          <a:solidFill>
            <a:srgbClr val="008080"/>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saracampos@comcast.net"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mailto:mhassan@ca-ilg.org" TargetMode="External"/><Relationship Id="rId5" Type="http://schemas.openxmlformats.org/officeDocument/2006/relationships/hyperlink" Target="mailto:Teresa.Castellanos@ohr.sccgov.org" TargetMode="External"/><Relationship Id="rId4" Type="http://schemas.openxmlformats.org/officeDocument/2006/relationships/hyperlink" Target="mailto:ecohen@ilrc.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hyperlink" Target="http://www.immigrationadvocates.org/nonprofit/legaldirectory" TargetMode="Externa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hyperlink" Target="http://www.ciudadania.yaeshora.info"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www.ca-ilg.org/immigrant-citizenship"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hyperlink" Target="http://www.ca-ilg.org/engaging-immigrants-and-new-citize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981200"/>
            <a:ext cx="7010400" cy="1143000"/>
          </a:xfrm>
        </p:spPr>
        <p:txBody>
          <a:bodyPr/>
          <a:lstStyle/>
          <a:p>
            <a:r>
              <a:rPr lang="en-US" dirty="0"/>
              <a:t/>
            </a:r>
            <a:br>
              <a:rPr lang="en-US" dirty="0"/>
            </a:br>
            <a:r>
              <a:rPr lang="en-US" dirty="0" smtClean="0"/>
              <a:t/>
            </a:r>
            <a:br>
              <a:rPr lang="en-US" dirty="0" smtClean="0"/>
            </a:br>
            <a:r>
              <a:rPr lang="en-US" dirty="0" smtClean="0"/>
              <a:t/>
            </a:r>
            <a:br>
              <a:rPr lang="en-US" dirty="0" smtClean="0"/>
            </a:br>
            <a:r>
              <a:rPr lang="en-US" sz="3600" b="1" dirty="0" smtClean="0">
                <a:latin typeface="Arial Black" panose="020B0A04020102020204" pitchFamily="34" charset="0"/>
              </a:rPr>
              <a:t>ACTIVE CITIZENS, </a:t>
            </a:r>
            <a:br>
              <a:rPr lang="en-US" sz="3600" b="1" dirty="0" smtClean="0">
                <a:latin typeface="Arial Black" panose="020B0A04020102020204" pitchFamily="34" charset="0"/>
              </a:rPr>
            </a:br>
            <a:r>
              <a:rPr lang="en-US" sz="3600" b="1" dirty="0" smtClean="0">
                <a:latin typeface="Arial Black" panose="020B0A04020102020204" pitchFamily="34" charset="0"/>
              </a:rPr>
              <a:t>STRONGER COMMUNITIES</a:t>
            </a:r>
            <a:r>
              <a:rPr lang="en-US" sz="2000" dirty="0" smtClean="0"/>
              <a:t/>
            </a:r>
            <a:br>
              <a:rPr lang="en-US" sz="2000" dirty="0" smtClean="0"/>
            </a:br>
            <a:r>
              <a:rPr lang="en-US" sz="2800" dirty="0" smtClean="0"/>
              <a:t/>
            </a:r>
            <a:br>
              <a:rPr lang="en-US" sz="2800" dirty="0" smtClean="0"/>
            </a:br>
            <a:r>
              <a:rPr lang="en-US" sz="2800" b="1" dirty="0">
                <a:solidFill>
                  <a:srgbClr val="800000"/>
                </a:solidFill>
              </a:rPr>
              <a:t>How Local Governments Can Support Citizenship for Eligible Lawful</a:t>
            </a:r>
            <a:br>
              <a:rPr lang="en-US" sz="2800" b="1" dirty="0">
                <a:solidFill>
                  <a:srgbClr val="800000"/>
                </a:solidFill>
              </a:rPr>
            </a:br>
            <a:r>
              <a:rPr lang="en-US" sz="2800" b="1" dirty="0">
                <a:solidFill>
                  <a:srgbClr val="800000"/>
                </a:solidFill>
              </a:rPr>
              <a:t> Permanent Residents in California</a:t>
            </a:r>
            <a:r>
              <a:rPr lang="en-US" dirty="0" smtClean="0"/>
              <a:t/>
            </a:r>
            <a:br>
              <a:rPr lang="en-US" dirty="0" smtClean="0"/>
            </a:br>
            <a:endParaRPr lang="en-US" dirty="0"/>
          </a:p>
        </p:txBody>
      </p:sp>
      <p:sp>
        <p:nvSpPr>
          <p:cNvPr id="3" name="Subtitle 2"/>
          <p:cNvSpPr>
            <a:spLocks noGrp="1"/>
          </p:cNvSpPr>
          <p:nvPr>
            <p:ph type="subTitle" idx="1"/>
          </p:nvPr>
        </p:nvSpPr>
        <p:spPr>
          <a:xfrm>
            <a:off x="2209800" y="4953000"/>
            <a:ext cx="5791200" cy="838200"/>
          </a:xfrm>
        </p:spPr>
        <p:txBody>
          <a:bodyPr/>
          <a:lstStyle/>
          <a:p>
            <a:r>
              <a:rPr lang="en-US" sz="2000" b="1" dirty="0" smtClean="0"/>
              <a:t>October 17, 2013</a:t>
            </a:r>
            <a:endParaRPr lang="en-US" sz="20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6088772"/>
            <a:ext cx="3749040" cy="459879"/>
          </a:xfrm>
          <a:prstGeom prst="rect">
            <a:avLst/>
          </a:prstGeom>
        </p:spPr>
      </p:pic>
    </p:spTree>
    <p:custDataLst>
      <p:tags r:id="rId1"/>
    </p:custDataLst>
    <p:extLst>
      <p:ext uri="{BB962C8B-B14F-4D97-AF65-F5344CB8AC3E}">
        <p14:creationId xmlns:p14="http://schemas.microsoft.com/office/powerpoint/2010/main" val="96311078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28600"/>
            <a:ext cx="8229600" cy="1143000"/>
          </a:xfrm>
        </p:spPr>
        <p:txBody>
          <a:bodyPr/>
          <a:lstStyle/>
          <a:p>
            <a:r>
              <a:rPr lang="en-US" sz="3600" b="1" dirty="0"/>
              <a:t>ILG’s Citizenship Resources for Local Officials</a:t>
            </a:r>
            <a:endParaRPr lang="en-US" sz="3600" dirty="0"/>
          </a:p>
        </p:txBody>
      </p:sp>
      <p:sp>
        <p:nvSpPr>
          <p:cNvPr id="13" name="TextBox 12"/>
          <p:cNvSpPr txBox="1"/>
          <p:nvPr/>
        </p:nvSpPr>
        <p:spPr>
          <a:xfrm>
            <a:off x="685799" y="1447800"/>
            <a:ext cx="7728857" cy="1261884"/>
          </a:xfrm>
          <a:prstGeom prst="rect">
            <a:avLst/>
          </a:prstGeom>
          <a:noFill/>
        </p:spPr>
        <p:txBody>
          <a:bodyPr wrap="square" rtlCol="0">
            <a:spAutoFit/>
          </a:bodyPr>
          <a:lstStyle/>
          <a:p>
            <a:r>
              <a:rPr lang="en-US" sz="2800" b="1" dirty="0"/>
              <a:t>A Briefing </a:t>
            </a:r>
            <a:r>
              <a:rPr lang="en-US" sz="2800" b="1" dirty="0" smtClean="0"/>
              <a:t>Paper: </a:t>
            </a:r>
            <a:r>
              <a:rPr lang="en-US" sz="2400" i="1" dirty="0" smtClean="0"/>
              <a:t>Active </a:t>
            </a:r>
            <a:r>
              <a:rPr lang="en-US" sz="2400" i="1" dirty="0"/>
              <a:t>Citizens, Stronger Communities: Helping Lawful </a:t>
            </a:r>
            <a:r>
              <a:rPr lang="en-US" sz="2400" i="1" dirty="0" smtClean="0"/>
              <a:t>Permanent </a:t>
            </a:r>
            <a:r>
              <a:rPr lang="en-US" sz="2400" i="1" dirty="0"/>
              <a:t>Residents Become </a:t>
            </a:r>
            <a:r>
              <a:rPr lang="en-US" sz="2400" i="1" dirty="0" smtClean="0"/>
              <a:t>Citizens </a:t>
            </a:r>
            <a:endParaRPr lang="en-US" sz="2400" i="1" dirty="0"/>
          </a:p>
        </p:txBody>
      </p:sp>
      <p:sp>
        <p:nvSpPr>
          <p:cNvPr id="14" name="TextBox 13"/>
          <p:cNvSpPr txBox="1"/>
          <p:nvPr/>
        </p:nvSpPr>
        <p:spPr>
          <a:xfrm>
            <a:off x="685799" y="2832795"/>
            <a:ext cx="5181600" cy="523220"/>
          </a:xfrm>
          <a:prstGeom prst="rect">
            <a:avLst/>
          </a:prstGeom>
          <a:noFill/>
        </p:spPr>
        <p:txBody>
          <a:bodyPr wrap="square" rtlCol="0">
            <a:spAutoFit/>
          </a:bodyPr>
          <a:lstStyle/>
          <a:p>
            <a:r>
              <a:rPr lang="en-US" sz="2800" b="1" dirty="0"/>
              <a:t>Website Resources include:</a:t>
            </a:r>
          </a:p>
        </p:txBody>
      </p:sp>
      <p:sp>
        <p:nvSpPr>
          <p:cNvPr id="15" name="TextBox 14"/>
          <p:cNvSpPr txBox="1"/>
          <p:nvPr/>
        </p:nvSpPr>
        <p:spPr>
          <a:xfrm>
            <a:off x="1981200" y="3352800"/>
            <a:ext cx="5845630" cy="2400657"/>
          </a:xfrm>
          <a:prstGeom prst="rect">
            <a:avLst/>
          </a:prstGeom>
          <a:noFill/>
        </p:spPr>
        <p:txBody>
          <a:bodyPr wrap="square" rtlCol="0">
            <a:spAutoFit/>
          </a:bodyPr>
          <a:lstStyle/>
          <a:p>
            <a:r>
              <a:rPr lang="en-US" sz="2400" dirty="0"/>
              <a:t>Best Practices and </a:t>
            </a:r>
            <a:r>
              <a:rPr lang="en-US" sz="2400" dirty="0" smtClean="0"/>
              <a:t>Publications</a:t>
            </a:r>
          </a:p>
          <a:p>
            <a:pPr>
              <a:lnSpc>
                <a:spcPts val="900"/>
              </a:lnSpc>
            </a:pPr>
            <a:endParaRPr lang="en-US" sz="2400" dirty="0"/>
          </a:p>
          <a:p>
            <a:r>
              <a:rPr lang="en-US" sz="2400" dirty="0" smtClean="0"/>
              <a:t>USCIS </a:t>
            </a:r>
            <a:r>
              <a:rPr lang="en-US" sz="2400" dirty="0"/>
              <a:t>Resources for </a:t>
            </a:r>
            <a:r>
              <a:rPr lang="en-US" sz="2400" dirty="0" smtClean="0"/>
              <a:t>Local Governments </a:t>
            </a:r>
          </a:p>
          <a:p>
            <a:pPr>
              <a:lnSpc>
                <a:spcPts val="900"/>
              </a:lnSpc>
            </a:pPr>
            <a:endParaRPr lang="en-US" sz="2400" dirty="0"/>
          </a:p>
          <a:p>
            <a:r>
              <a:rPr lang="en-US" sz="2400" dirty="0" smtClean="0"/>
              <a:t>County </a:t>
            </a:r>
            <a:r>
              <a:rPr lang="en-US" sz="2400" dirty="0"/>
              <a:t>level data on </a:t>
            </a:r>
            <a:r>
              <a:rPr lang="en-US" sz="2400" dirty="0" smtClean="0"/>
              <a:t>foreign-born</a:t>
            </a:r>
          </a:p>
          <a:p>
            <a:pPr>
              <a:lnSpc>
                <a:spcPts val="900"/>
              </a:lnSpc>
            </a:pPr>
            <a:r>
              <a:rPr lang="en-US" sz="2400" dirty="0" smtClean="0"/>
              <a:t> </a:t>
            </a:r>
            <a:endParaRPr lang="en-US" sz="2400" dirty="0"/>
          </a:p>
          <a:p>
            <a:r>
              <a:rPr lang="en-US" sz="2400" dirty="0" smtClean="0"/>
              <a:t>Economic </a:t>
            </a:r>
            <a:r>
              <a:rPr lang="en-US" sz="2400" dirty="0"/>
              <a:t>Impact of </a:t>
            </a:r>
            <a:r>
              <a:rPr lang="en-US" sz="2400" dirty="0" smtClean="0"/>
              <a:t>Naturalization</a:t>
            </a:r>
          </a:p>
          <a:p>
            <a:pPr>
              <a:lnSpc>
                <a:spcPts val="900"/>
              </a:lnSpc>
            </a:pPr>
            <a:endParaRPr lang="en-US" sz="2400" dirty="0"/>
          </a:p>
          <a:p>
            <a:r>
              <a:rPr lang="en-US" sz="2400" dirty="0" smtClean="0"/>
              <a:t>Stories </a:t>
            </a:r>
            <a:r>
              <a:rPr lang="en-US" sz="2400" dirty="0"/>
              <a:t>from California and beyond</a:t>
            </a:r>
          </a:p>
        </p:txBody>
      </p:sp>
    </p:spTree>
    <p:extLst>
      <p:ext uri="{BB962C8B-B14F-4D97-AF65-F5344CB8AC3E}">
        <p14:creationId xmlns:p14="http://schemas.microsoft.com/office/powerpoint/2010/main" val="289800240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Presenters</a:t>
            </a:r>
            <a:endParaRPr lang="en-US" dirty="0"/>
          </a:p>
        </p:txBody>
      </p:sp>
      <p:sp>
        <p:nvSpPr>
          <p:cNvPr id="3" name="Text Placeholder 2"/>
          <p:cNvSpPr>
            <a:spLocks noGrp="1"/>
          </p:cNvSpPr>
          <p:nvPr>
            <p:ph type="body" idx="1"/>
          </p:nvPr>
        </p:nvSpPr>
        <p:spPr>
          <a:xfrm>
            <a:off x="457200" y="990600"/>
            <a:ext cx="8229600" cy="4648200"/>
          </a:xfrm>
        </p:spPr>
        <p:txBody>
          <a:bodyPr/>
          <a:lstStyle/>
          <a:p>
            <a:r>
              <a:rPr lang="en-US" sz="2400" dirty="0" smtClean="0"/>
              <a:t>Sara Campos, Consultant </a:t>
            </a:r>
            <a:r>
              <a:rPr lang="en-US" sz="2400" dirty="0" smtClean="0">
                <a:hlinkClick r:id="rId3"/>
              </a:rPr>
              <a:t>saracampos@comcast.net</a:t>
            </a:r>
            <a:endParaRPr lang="en-US" sz="2400" dirty="0" smtClean="0"/>
          </a:p>
          <a:p>
            <a:pPr>
              <a:buNone/>
            </a:pPr>
            <a:endParaRPr lang="en-US" sz="2400" dirty="0" smtClean="0"/>
          </a:p>
          <a:p>
            <a:r>
              <a:rPr lang="en-US" sz="2400" dirty="0" smtClean="0"/>
              <a:t>Eric Cohen, Immigrant Legal Resource Center, </a:t>
            </a:r>
            <a:r>
              <a:rPr lang="en-US" sz="2400" dirty="0" smtClean="0">
                <a:hlinkClick r:id="rId4"/>
              </a:rPr>
              <a:t>ecohen@ilrc.org</a:t>
            </a:r>
            <a:endParaRPr lang="en-US" sz="2400" dirty="0" smtClean="0"/>
          </a:p>
          <a:p>
            <a:pPr>
              <a:buNone/>
            </a:pPr>
            <a:endParaRPr lang="en-US" sz="2400" dirty="0" smtClean="0"/>
          </a:p>
          <a:p>
            <a:r>
              <a:rPr lang="en-US" sz="2400" dirty="0" smtClean="0"/>
              <a:t>Teresa Castellanos, IRIS: Immigrant Relations&amp; Integration Services Office of Human Relations Santa Clara County, </a:t>
            </a:r>
            <a:r>
              <a:rPr lang="en-US" sz="2400" dirty="0" smtClean="0">
                <a:hlinkClick r:id="rId5"/>
              </a:rPr>
              <a:t>Teresa.Castellanos@ohr.sccgov.org</a:t>
            </a:r>
            <a:endParaRPr lang="en-US" sz="2400" dirty="0" smtClean="0"/>
          </a:p>
          <a:p>
            <a:pPr>
              <a:buNone/>
            </a:pPr>
            <a:endParaRPr lang="en-US" sz="2400" dirty="0" smtClean="0"/>
          </a:p>
          <a:p>
            <a:r>
              <a:rPr lang="en-US" sz="2400" i="1" dirty="0" smtClean="0"/>
              <a:t>Moderator,</a:t>
            </a:r>
            <a:r>
              <a:rPr lang="en-US" sz="2400" dirty="0" smtClean="0"/>
              <a:t> Mahvash Hassan, Institute for Local Government, </a:t>
            </a:r>
            <a:r>
              <a:rPr lang="en-US" sz="2400" dirty="0" smtClean="0">
                <a:hlinkClick r:id="rId6"/>
              </a:rPr>
              <a:t>mhassan@ca-ilg.org</a:t>
            </a:r>
            <a:endParaRPr lang="en-US" sz="2400" dirty="0" smtClean="0"/>
          </a:p>
          <a:p>
            <a:endParaRPr lang="en-US" sz="24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2438400"/>
          </a:xfrm>
        </p:spPr>
        <p:txBody>
          <a:bodyPr/>
          <a:lstStyle/>
          <a:p>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2700" b="1" dirty="0" smtClean="0"/>
              <a:t/>
            </a:r>
            <a:br>
              <a:rPr lang="en-US" sz="2700" b="1" dirty="0" smtClean="0"/>
            </a:br>
            <a:r>
              <a:rPr lang="en-US" sz="3600" b="1" dirty="0" smtClean="0"/>
              <a:t>Helping Lawful Permanent Residents Become Citizens: Options for California Local Officials</a:t>
            </a:r>
            <a:r>
              <a:rPr lang="en-US" b="1" dirty="0" smtClean="0"/>
              <a:t/>
            </a:r>
            <a:br>
              <a:rPr lang="en-US" b="1" dirty="0" smtClean="0"/>
            </a:br>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type="body" idx="1"/>
          </p:nvPr>
        </p:nvSpPr>
        <p:spPr>
          <a:xfrm>
            <a:off x="1143000" y="2819400"/>
            <a:ext cx="8229600" cy="2133600"/>
          </a:xfrm>
        </p:spPr>
        <p:txBody>
          <a:bodyPr wrap="none"/>
          <a:lstStyle/>
          <a:p>
            <a:pPr>
              <a:buNone/>
            </a:pPr>
            <a:r>
              <a:rPr lang="en-US" sz="2800" dirty="0" smtClean="0"/>
              <a:t>Why become involved in naturalizing lawful </a:t>
            </a:r>
          </a:p>
          <a:p>
            <a:pPr>
              <a:buNone/>
            </a:pPr>
            <a:r>
              <a:rPr lang="en-US" sz="2800" dirty="0" smtClean="0"/>
              <a:t>permanent residents in your communities? </a:t>
            </a:r>
          </a:p>
          <a:p>
            <a:pPr marL="0" indent="0">
              <a:lnSpc>
                <a:spcPts val="1800"/>
              </a:lnSpc>
              <a:spcBef>
                <a:spcPts val="0"/>
              </a:spcBef>
              <a:buNone/>
            </a:pPr>
            <a:endParaRPr lang="en-US" dirty="0" smtClean="0">
              <a:solidFill>
                <a:srgbClr val="800000"/>
              </a:solidFill>
            </a:endParaRPr>
          </a:p>
          <a:p>
            <a:pPr>
              <a:buNone/>
            </a:pPr>
            <a:r>
              <a:rPr lang="en-US" sz="2800" dirty="0" smtClean="0">
                <a:solidFill>
                  <a:srgbClr val="800000"/>
                </a:solidFill>
              </a:rPr>
              <a:t>Because your community stands to benefit.</a:t>
            </a:r>
          </a:p>
          <a:p>
            <a:pPr>
              <a:buNone/>
            </a:pPr>
            <a:endParaRPr lang="en-US" dirty="0" smtClean="0"/>
          </a:p>
          <a:p>
            <a:pPr lvl="2">
              <a:buNone/>
            </a:pP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981200"/>
          </a:xfrm>
        </p:spPr>
        <p:txBody>
          <a:bodyPr/>
          <a:lstStyle/>
          <a:p>
            <a:pPr algn="l"/>
            <a:r>
              <a:rPr lang="en-US" sz="3600" b="1" dirty="0" smtClean="0"/>
              <a:t>How does encouraging immigrants to naturalize benefit your community? </a:t>
            </a:r>
            <a:r>
              <a:rPr lang="en-US" dirty="0" smtClean="0"/>
              <a:t/>
            </a:r>
            <a:br>
              <a:rPr lang="en-US" dirty="0" smtClean="0"/>
            </a:br>
            <a:endParaRPr lang="en-US" dirty="0"/>
          </a:p>
        </p:txBody>
      </p:sp>
      <p:sp>
        <p:nvSpPr>
          <p:cNvPr id="3" name="Text Placeholder 2"/>
          <p:cNvSpPr>
            <a:spLocks noGrp="1"/>
          </p:cNvSpPr>
          <p:nvPr>
            <p:ph type="body" idx="1"/>
          </p:nvPr>
        </p:nvSpPr>
        <p:spPr>
          <a:xfrm>
            <a:off x="457200" y="2286000"/>
            <a:ext cx="8077200" cy="3581400"/>
          </a:xfrm>
        </p:spPr>
        <p:txBody>
          <a:bodyPr/>
          <a:lstStyle/>
          <a:p>
            <a:pPr>
              <a:buNone/>
            </a:pPr>
            <a:r>
              <a:rPr lang="en-US" sz="2800" dirty="0" smtClean="0"/>
              <a:t>Increasing naturalization in your community </a:t>
            </a:r>
          </a:p>
          <a:p>
            <a:pPr>
              <a:buNone/>
            </a:pPr>
            <a:r>
              <a:rPr lang="en-US" sz="2800" dirty="0" smtClean="0"/>
              <a:t>can lead to: </a:t>
            </a:r>
          </a:p>
          <a:p>
            <a:pPr marL="0" indent="0">
              <a:lnSpc>
                <a:spcPts val="1800"/>
              </a:lnSpc>
              <a:spcBef>
                <a:spcPts val="0"/>
              </a:spcBef>
              <a:buNone/>
            </a:pPr>
            <a:endParaRPr lang="en-US" sz="2800" dirty="0" smtClean="0"/>
          </a:p>
          <a:p>
            <a:pPr lvl="1"/>
            <a:r>
              <a:rPr lang="en-US" sz="2400" dirty="0" smtClean="0">
                <a:solidFill>
                  <a:srgbClr val="800000"/>
                </a:solidFill>
              </a:rPr>
              <a:t>Greater civic participation </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Greater social cohesion </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Increased economic growth</a:t>
            </a:r>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pPr algn="l"/>
            <a:r>
              <a:rPr lang="en-US" sz="3600" b="1" dirty="0" smtClean="0"/>
              <a:t>About Lawful Permanent Residents</a:t>
            </a:r>
            <a:endParaRPr lang="en-US" sz="3600" b="1" dirty="0"/>
          </a:p>
        </p:txBody>
      </p:sp>
      <p:sp>
        <p:nvSpPr>
          <p:cNvPr id="3" name="Text Placeholder 2"/>
          <p:cNvSpPr>
            <a:spLocks noGrp="1"/>
          </p:cNvSpPr>
          <p:nvPr>
            <p:ph type="body" idx="1"/>
          </p:nvPr>
        </p:nvSpPr>
        <p:spPr>
          <a:xfrm>
            <a:off x="457200" y="1066800"/>
            <a:ext cx="8229600" cy="4495800"/>
          </a:xfrm>
        </p:spPr>
        <p:txBody>
          <a:bodyPr/>
          <a:lstStyle/>
          <a:p>
            <a:pPr marL="0" indent="0">
              <a:spcBef>
                <a:spcPts val="0"/>
              </a:spcBef>
              <a:buNone/>
            </a:pPr>
            <a:r>
              <a:rPr lang="en-US" sz="2800" dirty="0" smtClean="0"/>
              <a:t>Lawful permanent residents may: </a:t>
            </a:r>
          </a:p>
          <a:p>
            <a:pPr marL="0" indent="0">
              <a:lnSpc>
                <a:spcPts val="1800"/>
              </a:lnSpc>
              <a:spcBef>
                <a:spcPts val="0"/>
              </a:spcBef>
              <a:buNone/>
            </a:pPr>
            <a:endParaRPr lang="en-US" sz="2800" dirty="0" smtClean="0"/>
          </a:p>
          <a:p>
            <a:pPr lvl="1"/>
            <a:r>
              <a:rPr lang="en-US" sz="2400" dirty="0" smtClean="0">
                <a:solidFill>
                  <a:srgbClr val="800000"/>
                </a:solidFill>
              </a:rPr>
              <a:t>live permanently in the U.S.</a:t>
            </a:r>
          </a:p>
          <a:p>
            <a:pPr marL="0" lvl="1" indent="0">
              <a:lnSpc>
                <a:spcPts val="1500"/>
              </a:lnSpc>
              <a:spcBef>
                <a:spcPts val="0"/>
              </a:spcBef>
              <a:buNone/>
            </a:pPr>
            <a:r>
              <a:rPr lang="en-US" sz="2400" dirty="0" smtClean="0">
                <a:solidFill>
                  <a:srgbClr val="800000"/>
                </a:solidFill>
              </a:rPr>
              <a:t> </a:t>
            </a:r>
          </a:p>
          <a:p>
            <a:pPr lvl="1"/>
            <a:r>
              <a:rPr lang="en-US" sz="2400" dirty="0" smtClean="0">
                <a:solidFill>
                  <a:srgbClr val="800000"/>
                </a:solidFill>
              </a:rPr>
              <a:t>own property</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attend public schools, colleges</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join some branches of the armed forces </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travel freely within and outside the United States</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maintain their status indefinitely</a:t>
            </a:r>
          </a:p>
          <a:p>
            <a:pPr>
              <a:buNone/>
            </a:pPr>
            <a:r>
              <a:rPr lang="en-US" b="1" dirty="0" smtClean="0"/>
              <a:t> </a:t>
            </a:r>
            <a:endParaRPr lang="en-US" dirty="0" smtClean="0"/>
          </a:p>
          <a:p>
            <a:pPr>
              <a:buNone/>
            </a:pP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About Lawful Permanent Residents</a:t>
            </a:r>
            <a:endParaRPr lang="en-US" sz="3600" b="1" dirty="0"/>
          </a:p>
        </p:txBody>
      </p:sp>
      <p:sp>
        <p:nvSpPr>
          <p:cNvPr id="3" name="Text Placeholder 2"/>
          <p:cNvSpPr>
            <a:spLocks noGrp="1"/>
          </p:cNvSpPr>
          <p:nvPr>
            <p:ph type="body" idx="1"/>
          </p:nvPr>
        </p:nvSpPr>
        <p:spPr>
          <a:xfrm>
            <a:off x="990600" y="1447800"/>
            <a:ext cx="7315200" cy="3962400"/>
          </a:xfrm>
        </p:spPr>
        <p:txBody>
          <a:bodyPr/>
          <a:lstStyle/>
          <a:p>
            <a:pPr>
              <a:buNone/>
            </a:pPr>
            <a:r>
              <a:rPr lang="en-US" sz="2800" b="1" dirty="0" smtClean="0"/>
              <a:t>But, lawful permanent residents:</a:t>
            </a:r>
          </a:p>
          <a:p>
            <a:pPr marL="0" indent="0">
              <a:lnSpc>
                <a:spcPts val="1800"/>
              </a:lnSpc>
              <a:spcBef>
                <a:spcPts val="0"/>
              </a:spcBef>
              <a:buNone/>
            </a:pPr>
            <a:endParaRPr lang="en-US" sz="2800" dirty="0" smtClean="0"/>
          </a:p>
          <a:p>
            <a:pPr lvl="1"/>
            <a:r>
              <a:rPr lang="en-US" sz="2400" dirty="0" smtClean="0">
                <a:solidFill>
                  <a:srgbClr val="800000"/>
                </a:solidFill>
              </a:rPr>
              <a:t>Cannot vote</a:t>
            </a:r>
          </a:p>
          <a:p>
            <a:pPr marL="0" lvl="1" indent="0">
              <a:lnSpc>
                <a:spcPts val="1500"/>
              </a:lnSpc>
              <a:spcBef>
                <a:spcPts val="0"/>
              </a:spcBef>
              <a:buNone/>
            </a:pPr>
            <a:endParaRPr lang="en-US" sz="2400" dirty="0" smtClean="0">
              <a:solidFill>
                <a:srgbClr val="800000"/>
              </a:solidFill>
            </a:endParaRPr>
          </a:p>
          <a:p>
            <a:pPr lvl="1">
              <a:spcAft>
                <a:spcPts val="1800"/>
              </a:spcAft>
            </a:pPr>
            <a:r>
              <a:rPr lang="en-US" sz="2400" dirty="0" smtClean="0">
                <a:solidFill>
                  <a:srgbClr val="800000"/>
                </a:solidFill>
              </a:rPr>
              <a:t>Cannot sit on juries</a:t>
            </a:r>
          </a:p>
          <a:p>
            <a:pPr marL="0" lvl="0" indent="0">
              <a:spcBef>
                <a:spcPts val="0"/>
              </a:spcBef>
              <a:buNone/>
            </a:pPr>
            <a:r>
              <a:rPr lang="en-US" sz="2800" b="1" dirty="0" smtClean="0"/>
              <a:t>Cannot participate in some of the most important decisions of the communities where they live. </a:t>
            </a:r>
          </a:p>
          <a:p>
            <a:pPr>
              <a:buNone/>
            </a:pPr>
            <a:r>
              <a:rPr lang="en-US" b="1" dirty="0" smtClean="0"/>
              <a:t> </a:t>
            </a:r>
            <a:endParaRPr lang="en-US" dirty="0" smtClean="0"/>
          </a:p>
          <a:p>
            <a:pPr>
              <a:buNone/>
            </a:pP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Why Naturalize?</a:t>
            </a:r>
            <a:endParaRPr lang="en-US" sz="3600" b="1" dirty="0"/>
          </a:p>
        </p:txBody>
      </p:sp>
      <p:sp>
        <p:nvSpPr>
          <p:cNvPr id="3" name="Text Placeholder 2"/>
          <p:cNvSpPr>
            <a:spLocks noGrp="1"/>
          </p:cNvSpPr>
          <p:nvPr>
            <p:ph type="body" idx="1"/>
          </p:nvPr>
        </p:nvSpPr>
        <p:spPr>
          <a:xfrm>
            <a:off x="457200" y="1371600"/>
            <a:ext cx="8229600" cy="990600"/>
          </a:xfrm>
        </p:spPr>
        <p:txBody>
          <a:bodyPr/>
          <a:lstStyle/>
          <a:p>
            <a:pPr marL="457200" indent="-457200"/>
            <a:r>
              <a:rPr lang="en-US" sz="2800" b="1" dirty="0" smtClean="0"/>
              <a:t>Once lawful permanent residents become citizens they can:</a:t>
            </a:r>
          </a:p>
        </p:txBody>
      </p:sp>
      <p:sp>
        <p:nvSpPr>
          <p:cNvPr id="4" name="TextBox 3"/>
          <p:cNvSpPr txBox="1"/>
          <p:nvPr/>
        </p:nvSpPr>
        <p:spPr>
          <a:xfrm>
            <a:off x="1219200" y="2362200"/>
            <a:ext cx="6705600" cy="3003899"/>
          </a:xfrm>
          <a:prstGeom prst="rect">
            <a:avLst/>
          </a:prstGeom>
          <a:noFill/>
        </p:spPr>
        <p:txBody>
          <a:bodyPr wrap="square" rtlCol="0">
            <a:spAutoFit/>
          </a:bodyPr>
          <a:lstStyle/>
          <a:p>
            <a:pPr marL="741363" lvl="1" indent="-285750" eaLnBrk="0" fontAlgn="base" hangingPunct="0">
              <a:spcBef>
                <a:spcPct val="20000"/>
              </a:spcBef>
              <a:spcAft>
                <a:spcPct val="0"/>
              </a:spcAft>
              <a:buFontTx/>
              <a:buChar char="–"/>
            </a:pPr>
            <a:r>
              <a:rPr lang="en-US" sz="2400" kern="0" dirty="0">
                <a:solidFill>
                  <a:srgbClr val="800000"/>
                </a:solidFill>
              </a:rPr>
              <a:t>Vote</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Participate in the jury system</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Run for political office</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Compete for civil service jobs</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Sense of belonging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143000"/>
          </a:xfrm>
        </p:spPr>
        <p:txBody>
          <a:bodyPr/>
          <a:lstStyle/>
          <a:p>
            <a:r>
              <a:rPr lang="en-US" sz="3600" b="1" dirty="0" smtClean="0"/>
              <a:t>Naturalization and Civic Participation</a:t>
            </a:r>
            <a:endParaRPr lang="en-US" sz="3600" b="1" dirty="0"/>
          </a:p>
        </p:txBody>
      </p:sp>
      <p:sp>
        <p:nvSpPr>
          <p:cNvPr id="3" name="Text Placeholder 2"/>
          <p:cNvSpPr>
            <a:spLocks noGrp="1"/>
          </p:cNvSpPr>
          <p:nvPr>
            <p:ph type="body" idx="1"/>
          </p:nvPr>
        </p:nvSpPr>
        <p:spPr>
          <a:xfrm>
            <a:off x="381000" y="1447800"/>
            <a:ext cx="8458200" cy="3962400"/>
          </a:xfrm>
        </p:spPr>
        <p:txBody>
          <a:bodyPr/>
          <a:lstStyle/>
          <a:p>
            <a:pPr algn="ctr">
              <a:buNone/>
            </a:pPr>
            <a:r>
              <a:rPr lang="en-US" sz="2800" dirty="0" smtClean="0"/>
              <a:t>Desire for Stronger Community Ties</a:t>
            </a:r>
          </a:p>
          <a:p>
            <a:pPr algn="ctr">
              <a:buNone/>
            </a:pPr>
            <a:r>
              <a:rPr lang="en-US" sz="2900" dirty="0" err="1" smtClean="0">
                <a:latin typeface="Wingdings"/>
                <a:ea typeface="Wingdings"/>
                <a:cs typeface="Wingdings"/>
              </a:rPr>
              <a:t></a:t>
            </a:r>
            <a:endParaRPr lang="en-US" sz="2900" dirty="0" smtClean="0"/>
          </a:p>
          <a:p>
            <a:pPr algn="ctr">
              <a:buNone/>
            </a:pPr>
            <a:r>
              <a:rPr lang="en-US" sz="2800" b="1" dirty="0" smtClean="0"/>
              <a:t> </a:t>
            </a:r>
            <a:r>
              <a:rPr lang="en-US" sz="2800" dirty="0" smtClean="0"/>
              <a:t>Naturalization</a:t>
            </a:r>
          </a:p>
          <a:p>
            <a:pPr algn="ctr">
              <a:buNone/>
            </a:pPr>
            <a:r>
              <a:rPr lang="en-US" sz="2900" dirty="0" err="1" smtClean="0">
                <a:latin typeface="Wingdings"/>
                <a:ea typeface="Wingdings"/>
                <a:cs typeface="Wingdings"/>
              </a:rPr>
              <a:t></a:t>
            </a:r>
            <a:r>
              <a:rPr lang="en-US" sz="2900" dirty="0" smtClean="0"/>
              <a:t> </a:t>
            </a:r>
          </a:p>
          <a:p>
            <a:pPr algn="ctr">
              <a:buNone/>
            </a:pPr>
            <a:r>
              <a:rPr lang="en-US" sz="2800" dirty="0" smtClean="0"/>
              <a:t>Higher level of involvement in community affairs </a:t>
            </a:r>
          </a:p>
          <a:p>
            <a:pPr algn="ctr">
              <a:buNone/>
            </a:pPr>
            <a:r>
              <a:rPr lang="en-US" sz="2900" dirty="0" err="1" smtClean="0">
                <a:latin typeface="Wingdings"/>
                <a:ea typeface="Wingdings"/>
                <a:cs typeface="Wingdings"/>
              </a:rPr>
              <a:t></a:t>
            </a:r>
            <a:endParaRPr lang="en-US" sz="2900" dirty="0" smtClean="0"/>
          </a:p>
          <a:p>
            <a:pPr algn="ctr">
              <a:buNone/>
            </a:pPr>
            <a:r>
              <a:rPr lang="en-US" sz="2800" dirty="0" smtClean="0"/>
              <a:t>Greater Social Cohesion</a:t>
            </a:r>
          </a:p>
          <a:p>
            <a:pPr marL="0" indent="0">
              <a:buNone/>
            </a:pP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smtClean="0"/>
              <a:t>Data on Naturalization and Civic Participation</a:t>
            </a:r>
            <a:endParaRPr lang="en-US" sz="3600" b="1" dirty="0"/>
          </a:p>
        </p:txBody>
      </p:sp>
      <p:sp>
        <p:nvSpPr>
          <p:cNvPr id="3" name="Text Placeholder 2"/>
          <p:cNvSpPr>
            <a:spLocks noGrp="1"/>
          </p:cNvSpPr>
          <p:nvPr>
            <p:ph type="body" idx="1"/>
          </p:nvPr>
        </p:nvSpPr>
        <p:spPr>
          <a:xfrm>
            <a:off x="457200" y="1828800"/>
            <a:ext cx="8229600" cy="3200400"/>
          </a:xfrm>
        </p:spPr>
        <p:txBody>
          <a:bodyPr/>
          <a:lstStyle/>
          <a:p>
            <a:pPr>
              <a:buNone/>
            </a:pPr>
            <a:r>
              <a:rPr lang="en-US" sz="2800" b="1" dirty="0" smtClean="0"/>
              <a:t>Compared </a:t>
            </a:r>
            <a:r>
              <a:rPr lang="en-US" sz="2800" b="1" dirty="0"/>
              <a:t>with noncitizens, naturalized</a:t>
            </a:r>
          </a:p>
          <a:p>
            <a:pPr>
              <a:buNone/>
            </a:pPr>
            <a:r>
              <a:rPr lang="en-US" sz="2800" b="1" dirty="0"/>
              <a:t>citizens report higher levels of civic </a:t>
            </a:r>
            <a:r>
              <a:rPr lang="en-US" sz="2800" b="1" dirty="0" smtClean="0"/>
              <a:t>behavior</a:t>
            </a:r>
          </a:p>
          <a:p>
            <a:pPr marL="0" indent="0">
              <a:lnSpc>
                <a:spcPts val="1800"/>
              </a:lnSpc>
              <a:spcBef>
                <a:spcPts val="0"/>
              </a:spcBef>
              <a:buNone/>
            </a:pPr>
            <a:endParaRPr lang="en-US" sz="2800" b="1" dirty="0"/>
          </a:p>
          <a:p>
            <a:pPr lvl="1"/>
            <a:r>
              <a:rPr lang="en-US" sz="3000" dirty="0">
                <a:solidFill>
                  <a:srgbClr val="800000"/>
                </a:solidFill>
              </a:rPr>
              <a:t>join </a:t>
            </a:r>
            <a:r>
              <a:rPr lang="en-US" sz="3000" dirty="0" smtClean="0">
                <a:solidFill>
                  <a:srgbClr val="800000"/>
                </a:solidFill>
              </a:rPr>
              <a:t>groups</a:t>
            </a:r>
          </a:p>
          <a:p>
            <a:pPr marL="0" lvl="1" indent="0">
              <a:lnSpc>
                <a:spcPts val="1500"/>
              </a:lnSpc>
              <a:spcBef>
                <a:spcPts val="0"/>
              </a:spcBef>
              <a:buNone/>
            </a:pPr>
            <a:endParaRPr lang="en-US" sz="3000" dirty="0">
              <a:solidFill>
                <a:srgbClr val="800000"/>
              </a:solidFill>
            </a:endParaRPr>
          </a:p>
          <a:p>
            <a:pPr lvl="1"/>
            <a:r>
              <a:rPr lang="en-US" sz="3000" dirty="0">
                <a:solidFill>
                  <a:srgbClr val="800000"/>
                </a:solidFill>
              </a:rPr>
              <a:t>contact public </a:t>
            </a:r>
            <a:r>
              <a:rPr lang="en-US" sz="3000" dirty="0" smtClean="0">
                <a:solidFill>
                  <a:srgbClr val="800000"/>
                </a:solidFill>
              </a:rPr>
              <a:t>officials</a:t>
            </a:r>
          </a:p>
          <a:p>
            <a:pPr marL="0" lvl="1" indent="0">
              <a:lnSpc>
                <a:spcPts val="1500"/>
              </a:lnSpc>
              <a:spcBef>
                <a:spcPts val="0"/>
              </a:spcBef>
              <a:buNone/>
            </a:pPr>
            <a:endParaRPr lang="en-US" sz="3000" dirty="0">
              <a:solidFill>
                <a:srgbClr val="800000"/>
              </a:solidFill>
            </a:endParaRPr>
          </a:p>
          <a:p>
            <a:pPr lvl="1"/>
            <a:r>
              <a:rPr lang="en-US" sz="3000" dirty="0">
                <a:solidFill>
                  <a:srgbClr val="800000"/>
                </a:solidFill>
              </a:rPr>
              <a:t>become civically </a:t>
            </a:r>
            <a:r>
              <a:rPr lang="en-US" sz="3000" dirty="0" smtClean="0">
                <a:solidFill>
                  <a:srgbClr val="800000"/>
                </a:solidFill>
              </a:rPr>
              <a:t>involved</a:t>
            </a:r>
            <a:endParaRPr lang="en-US" sz="3000" dirty="0">
              <a:solidFill>
                <a:srgbClr val="800000"/>
              </a:solidFill>
            </a:endParaRPr>
          </a:p>
          <a:p>
            <a:pPr>
              <a:buNone/>
            </a:pPr>
            <a:r>
              <a:rPr lang="en-US" b="1" dirty="0" smtClean="0"/>
              <a:t> </a:t>
            </a:r>
            <a:endParaRPr lang="en-US" dirty="0" smtClean="0"/>
          </a:p>
          <a:p>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Economic Benefits of Naturalization</a:t>
            </a:r>
            <a:endParaRPr lang="en-US" sz="3600" b="1" dirty="0"/>
          </a:p>
        </p:txBody>
      </p:sp>
      <p:sp>
        <p:nvSpPr>
          <p:cNvPr id="3" name="Text Placeholder 2"/>
          <p:cNvSpPr>
            <a:spLocks noGrp="1"/>
          </p:cNvSpPr>
          <p:nvPr>
            <p:ph type="body" idx="1"/>
          </p:nvPr>
        </p:nvSpPr>
        <p:spPr>
          <a:xfrm>
            <a:off x="533400" y="1219200"/>
            <a:ext cx="8229600" cy="609600"/>
          </a:xfrm>
        </p:spPr>
        <p:txBody>
          <a:bodyPr/>
          <a:lstStyle/>
          <a:p>
            <a:pPr>
              <a:buNone/>
            </a:pPr>
            <a:r>
              <a:rPr lang="en-US" sz="2800" dirty="0" smtClean="0"/>
              <a:t>For legal immigrants who naturalize</a:t>
            </a:r>
          </a:p>
          <a:p>
            <a:pPr>
              <a:buNone/>
            </a:pPr>
            <a:endParaRPr lang="en-US" dirty="0"/>
          </a:p>
        </p:txBody>
      </p:sp>
      <p:sp>
        <p:nvSpPr>
          <p:cNvPr id="4" name="TextBox 3"/>
          <p:cNvSpPr txBox="1"/>
          <p:nvPr/>
        </p:nvSpPr>
        <p:spPr>
          <a:xfrm>
            <a:off x="889000" y="1981200"/>
            <a:ext cx="7467600" cy="3447098"/>
          </a:xfrm>
          <a:prstGeom prst="rect">
            <a:avLst/>
          </a:prstGeom>
          <a:noFill/>
        </p:spPr>
        <p:txBody>
          <a:bodyPr wrap="square" rtlCol="0">
            <a:spAutoFit/>
          </a:bodyPr>
          <a:lstStyle/>
          <a:p>
            <a:pPr marL="741363" lvl="1" indent="-285750" eaLnBrk="0" fontAlgn="base" hangingPunct="0">
              <a:spcBef>
                <a:spcPct val="20000"/>
              </a:spcBef>
              <a:spcAft>
                <a:spcPct val="0"/>
              </a:spcAft>
              <a:buFontTx/>
              <a:buChar char="–"/>
            </a:pPr>
            <a:r>
              <a:rPr lang="en-US" sz="2400" kern="0" dirty="0">
                <a:solidFill>
                  <a:srgbClr val="800000"/>
                </a:solidFill>
              </a:rPr>
              <a:t>8 to 11 percent greater </a:t>
            </a:r>
            <a:r>
              <a:rPr lang="en-US" sz="2400" kern="0" dirty="0" smtClean="0">
                <a:solidFill>
                  <a:srgbClr val="800000"/>
                </a:solidFill>
              </a:rPr>
              <a:t>income</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15 percent increase in spending </a:t>
            </a:r>
            <a:r>
              <a:rPr lang="en-US" sz="2400" kern="0" dirty="0" smtClean="0">
                <a:solidFill>
                  <a:srgbClr val="800000"/>
                </a:solidFill>
              </a:rPr>
              <a:t>power</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apply for federal civil service </a:t>
            </a:r>
            <a:r>
              <a:rPr lang="en-US" sz="2400" kern="0" dirty="0" smtClean="0">
                <a:solidFill>
                  <a:srgbClr val="800000"/>
                </a:solidFill>
              </a:rPr>
              <a:t>jobs/other positions </a:t>
            </a:r>
            <a:r>
              <a:rPr lang="en-US" sz="2400" kern="0" dirty="0">
                <a:solidFill>
                  <a:srgbClr val="800000"/>
                </a:solidFill>
              </a:rPr>
              <a:t>requiring security </a:t>
            </a:r>
            <a:r>
              <a:rPr lang="en-US" sz="2400" kern="0" dirty="0" smtClean="0">
                <a:solidFill>
                  <a:srgbClr val="800000"/>
                </a:solidFill>
              </a:rPr>
              <a:t>clearance</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Signal a greater sense of stability </a:t>
            </a:r>
            <a:r>
              <a:rPr lang="en-US" sz="2400" kern="0" dirty="0" smtClean="0">
                <a:solidFill>
                  <a:srgbClr val="800000"/>
                </a:solidFill>
              </a:rPr>
              <a:t>to</a:t>
            </a:r>
          </a:p>
          <a:p>
            <a:pPr marL="0" lvl="1" eaLnBrk="0" fontAlgn="base" hangingPunct="0">
              <a:lnSpc>
                <a:spcPts val="1500"/>
              </a:lnSpc>
              <a:spcAft>
                <a:spcPct val="0"/>
              </a:spcAft>
            </a:pPr>
            <a:endParaRPr lang="en-US" sz="2400" kern="0" dirty="0">
              <a:solidFill>
                <a:srgbClr val="800000"/>
              </a:solidFill>
            </a:endParaRPr>
          </a:p>
          <a:p>
            <a:pPr marL="741363" lvl="1" indent="-285750" eaLnBrk="0" fontAlgn="base" hangingPunct="0">
              <a:spcBef>
                <a:spcPct val="20000"/>
              </a:spcBef>
              <a:spcAft>
                <a:spcPct val="0"/>
              </a:spcAft>
              <a:buFontTx/>
              <a:buChar char="–"/>
            </a:pPr>
            <a:r>
              <a:rPr lang="en-US" sz="2400" kern="0" dirty="0">
                <a:solidFill>
                  <a:srgbClr val="800000"/>
                </a:solidFill>
              </a:rPr>
              <a:t>employers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170" y="0"/>
            <a:ext cx="8229600" cy="914400"/>
          </a:xfrm>
        </p:spPr>
        <p:txBody>
          <a:bodyPr/>
          <a:lstStyle/>
          <a:p>
            <a:pPr defTabSz="912813" eaLnBrk="1" hangingPunct="1"/>
            <a:r>
              <a:rPr lang="en-US" sz="3600" b="1" dirty="0" smtClean="0">
                <a:ea typeface="ＭＳ Ｐゴシック" charset="-128"/>
                <a:cs typeface="ＭＳ Ｐゴシック" charset="-128"/>
              </a:rPr>
              <a:t>Goals for Today’s Webinar:</a:t>
            </a:r>
          </a:p>
        </p:txBody>
      </p:sp>
      <p:sp>
        <p:nvSpPr>
          <p:cNvPr id="18435" name="Rectangle 3"/>
          <p:cNvSpPr>
            <a:spLocks noGrp="1" noChangeArrowheads="1"/>
          </p:cNvSpPr>
          <p:nvPr>
            <p:ph type="body" idx="1"/>
          </p:nvPr>
        </p:nvSpPr>
        <p:spPr>
          <a:xfrm>
            <a:off x="457200" y="1600200"/>
            <a:ext cx="8229600" cy="4114800"/>
          </a:xfrm>
        </p:spPr>
        <p:txBody>
          <a:bodyPr/>
          <a:lstStyle/>
          <a:p>
            <a:endParaRPr lang="en-US" sz="2400" dirty="0" smtClean="0">
              <a:solidFill>
                <a:srgbClr val="000000"/>
              </a:solidFill>
              <a:ea typeface="ＭＳ Ｐゴシック" charset="-128"/>
              <a:cs typeface="ＭＳ Ｐゴシック" charset="-128"/>
            </a:endParaRPr>
          </a:p>
          <a:p>
            <a:pPr>
              <a:buFontTx/>
              <a:buNone/>
            </a:pPr>
            <a:endParaRPr lang="en-US" sz="2400" dirty="0" smtClean="0">
              <a:solidFill>
                <a:schemeClr val="tx2"/>
              </a:solidFill>
              <a:ea typeface="ＭＳ Ｐゴシック" charset="-128"/>
              <a:cs typeface="ＭＳ Ｐゴシック" charset="-128"/>
            </a:endParaRPr>
          </a:p>
          <a:p>
            <a:pPr>
              <a:buFontTx/>
              <a:buNone/>
            </a:pPr>
            <a:r>
              <a:rPr lang="en-US" sz="2400" dirty="0" smtClean="0">
                <a:solidFill>
                  <a:schemeClr val="tx2"/>
                </a:solidFill>
                <a:ea typeface="ＭＳ Ｐゴシック" charset="-128"/>
                <a:cs typeface="ＭＳ Ｐゴシック" charset="-128"/>
              </a:rPr>
              <a:t> </a:t>
            </a:r>
          </a:p>
          <a:p>
            <a:pPr eaLnBrk="1" hangingPunct="1">
              <a:spcBef>
                <a:spcPct val="0"/>
              </a:spcBef>
            </a:pPr>
            <a:endParaRPr lang="en-US" sz="2000" dirty="0" smtClean="0">
              <a:solidFill>
                <a:schemeClr val="tx1"/>
              </a:solidFill>
              <a:ea typeface="ＭＳ Ｐゴシック" charset="-128"/>
              <a:cs typeface="ＭＳ Ｐゴシック" charset="-128"/>
            </a:endParaRPr>
          </a:p>
          <a:p>
            <a:pPr eaLnBrk="1" hangingPunct="1">
              <a:spcBef>
                <a:spcPct val="0"/>
              </a:spcBef>
              <a:buFontTx/>
              <a:buNone/>
            </a:pPr>
            <a:endParaRPr lang="en-US" sz="2000" dirty="0" smtClean="0">
              <a:solidFill>
                <a:schemeClr val="tx1"/>
              </a:solidFill>
              <a:ea typeface="ＭＳ Ｐゴシック" charset="-128"/>
              <a:cs typeface="ＭＳ Ｐゴシック" charset="-128"/>
            </a:endParaRPr>
          </a:p>
          <a:p>
            <a:pPr eaLnBrk="1" hangingPunct="1"/>
            <a:endParaRPr lang="en-US" sz="3200" dirty="0" smtClean="0">
              <a:solidFill>
                <a:schemeClr val="tx1"/>
              </a:solidFill>
              <a:ea typeface="ＭＳ Ｐゴシック" charset="-128"/>
              <a:cs typeface="ＭＳ Ｐゴシック" charset="-128"/>
            </a:endParaRPr>
          </a:p>
        </p:txBody>
      </p:sp>
      <p:sp>
        <p:nvSpPr>
          <p:cNvPr id="8" name="TextBox 7"/>
          <p:cNvSpPr txBox="1"/>
          <p:nvPr/>
        </p:nvSpPr>
        <p:spPr>
          <a:xfrm>
            <a:off x="417284" y="914400"/>
            <a:ext cx="8458201" cy="5524589"/>
          </a:xfrm>
          <a:prstGeom prst="rect">
            <a:avLst/>
          </a:prstGeom>
          <a:noFill/>
        </p:spPr>
        <p:txBody>
          <a:bodyPr wrap="square" rtlCol="0">
            <a:spAutoFit/>
          </a:bodyPr>
          <a:lstStyle/>
          <a:p>
            <a:pPr marL="457200" lvl="0" indent="-457200">
              <a:buFont typeface="Arial" panose="020B0604020202020204" pitchFamily="34" charset="0"/>
              <a:buChar char="•"/>
            </a:pPr>
            <a:r>
              <a:rPr lang="en-US" sz="2800" dirty="0" smtClean="0"/>
              <a:t>Learn how and why local governments support and encourage lawful permanent residents become United States’ citizens </a:t>
            </a:r>
          </a:p>
          <a:p>
            <a:pPr lvl="0">
              <a:lnSpc>
                <a:spcPts val="1800"/>
              </a:lnSpc>
            </a:pPr>
            <a:endParaRPr lang="en-US" sz="2800" dirty="0" smtClean="0"/>
          </a:p>
          <a:p>
            <a:pPr marL="457200" lvl="0" indent="-457200">
              <a:buFont typeface="Arial" panose="020B0604020202020204" pitchFamily="34" charset="0"/>
              <a:buChar char="•"/>
            </a:pPr>
            <a:r>
              <a:rPr lang="en-US" sz="2800" dirty="0" smtClean="0"/>
              <a:t>Share tips on engaging lawful permanent residents and newly naturalized citizens in your community</a:t>
            </a:r>
          </a:p>
          <a:p>
            <a:pPr>
              <a:lnSpc>
                <a:spcPts val="1800"/>
              </a:lnSpc>
            </a:pPr>
            <a:endParaRPr lang="en-US" sz="2800" dirty="0" smtClean="0"/>
          </a:p>
          <a:p>
            <a:pPr marL="457200" indent="-457200">
              <a:buFont typeface="Arial" panose="020B0604020202020204" pitchFamily="34" charset="0"/>
              <a:buChar char="•"/>
            </a:pPr>
            <a:r>
              <a:rPr lang="en-US" sz="2800" dirty="0" smtClean="0"/>
              <a:t>Understand the role of partnerships between local governments, federal agencies and community-based organizations to support citizenship efforts </a:t>
            </a:r>
          </a:p>
          <a:p>
            <a:pPr lvl="0"/>
            <a:endParaRPr lang="en-US" sz="2500"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Economic Benefits of Naturalization</a:t>
            </a:r>
            <a:endParaRPr lang="en-US" sz="3600" b="1" dirty="0"/>
          </a:p>
        </p:txBody>
      </p:sp>
      <p:sp>
        <p:nvSpPr>
          <p:cNvPr id="3" name="Text Placeholder 2"/>
          <p:cNvSpPr>
            <a:spLocks noGrp="1"/>
          </p:cNvSpPr>
          <p:nvPr>
            <p:ph type="body" idx="1"/>
          </p:nvPr>
        </p:nvSpPr>
        <p:spPr>
          <a:xfrm>
            <a:off x="279400" y="3048000"/>
            <a:ext cx="8204200" cy="1676400"/>
          </a:xfrm>
        </p:spPr>
        <p:txBody>
          <a:bodyPr/>
          <a:lstStyle/>
          <a:p>
            <a:pPr lvl="1">
              <a:buNone/>
            </a:pPr>
            <a:r>
              <a:rPr lang="en-US" dirty="0" smtClean="0">
                <a:solidFill>
                  <a:srgbClr val="800000"/>
                </a:solidFill>
              </a:rPr>
              <a:t>Immigrant spending  </a:t>
            </a:r>
            <a:r>
              <a:rPr lang="en-US" dirty="0" smtClean="0">
                <a:solidFill>
                  <a:srgbClr val="800000"/>
                </a:solidFill>
                <a:latin typeface="Wingdings"/>
                <a:ea typeface="Wingdings"/>
                <a:cs typeface="Wingdings"/>
              </a:rPr>
              <a:t> </a:t>
            </a:r>
            <a:r>
              <a:rPr lang="en-US" dirty="0" smtClean="0">
                <a:solidFill>
                  <a:srgbClr val="800000"/>
                </a:solidFill>
              </a:rPr>
              <a:t>stimulates demand</a:t>
            </a:r>
          </a:p>
          <a:p>
            <a:pPr lvl="1">
              <a:buNone/>
            </a:pPr>
            <a:r>
              <a:rPr lang="en-US" dirty="0" smtClean="0">
                <a:solidFill>
                  <a:srgbClr val="800000"/>
                </a:solidFill>
              </a:rPr>
              <a:t>for more products and services </a:t>
            </a:r>
            <a:r>
              <a:rPr lang="en-US" dirty="0" smtClean="0">
                <a:solidFill>
                  <a:srgbClr val="800000"/>
                </a:solidFill>
                <a:latin typeface="Wingdings"/>
                <a:ea typeface="Wingdings"/>
                <a:cs typeface="Wingdings"/>
              </a:rPr>
              <a:t> </a:t>
            </a:r>
            <a:r>
              <a:rPr lang="en-US" dirty="0" smtClean="0">
                <a:solidFill>
                  <a:srgbClr val="800000"/>
                </a:solidFill>
              </a:rPr>
              <a:t>creates</a:t>
            </a:r>
          </a:p>
          <a:p>
            <a:pPr lvl="1">
              <a:buNone/>
            </a:pPr>
            <a:r>
              <a:rPr lang="en-US" dirty="0" smtClean="0">
                <a:solidFill>
                  <a:srgbClr val="800000"/>
                </a:solidFill>
              </a:rPr>
              <a:t>jobs </a:t>
            </a:r>
            <a:r>
              <a:rPr lang="en-US" dirty="0" smtClean="0">
                <a:solidFill>
                  <a:srgbClr val="800000"/>
                </a:solidFill>
                <a:latin typeface="Wingdings"/>
                <a:ea typeface="Wingdings"/>
                <a:cs typeface="Wingdings"/>
              </a:rPr>
              <a:t></a:t>
            </a:r>
            <a:r>
              <a:rPr lang="en-US" dirty="0" smtClean="0">
                <a:solidFill>
                  <a:srgbClr val="800000"/>
                </a:solidFill>
                <a:ea typeface="Wingdings"/>
                <a:cs typeface="Wingdings"/>
              </a:rPr>
              <a:t> </a:t>
            </a:r>
            <a:r>
              <a:rPr lang="en-US" dirty="0" smtClean="0">
                <a:solidFill>
                  <a:srgbClr val="800000"/>
                </a:solidFill>
              </a:rPr>
              <a:t>expand economy. </a:t>
            </a:r>
          </a:p>
          <a:p>
            <a:pPr lvl="1">
              <a:buNone/>
            </a:pPr>
            <a:endParaRPr lang="en-US" dirty="0" smtClean="0">
              <a:solidFill>
                <a:srgbClr val="800000"/>
              </a:solidFill>
            </a:endParaRPr>
          </a:p>
          <a:p>
            <a:pPr marL="0" indent="0">
              <a:buNone/>
            </a:pPr>
            <a:endParaRPr lang="en-US" dirty="0" smtClean="0">
              <a:solidFill>
                <a:srgbClr val="800000"/>
              </a:solidFill>
            </a:endParaRPr>
          </a:p>
          <a:p>
            <a:endParaRPr lang="en-US" dirty="0" smtClean="0"/>
          </a:p>
          <a:p>
            <a:pPr>
              <a:buNone/>
            </a:pPr>
            <a:endParaRPr lang="en-US" dirty="0"/>
          </a:p>
        </p:txBody>
      </p:sp>
      <p:sp>
        <p:nvSpPr>
          <p:cNvPr id="5" name="TextBox 4"/>
          <p:cNvSpPr txBox="1"/>
          <p:nvPr/>
        </p:nvSpPr>
        <p:spPr>
          <a:xfrm>
            <a:off x="685800" y="1371600"/>
            <a:ext cx="7772400" cy="1384995"/>
          </a:xfrm>
          <a:prstGeom prst="rect">
            <a:avLst/>
          </a:prstGeom>
          <a:noFill/>
        </p:spPr>
        <p:txBody>
          <a:bodyPr wrap="square" rtlCol="0">
            <a:spAutoFit/>
          </a:bodyPr>
          <a:lstStyle/>
          <a:p>
            <a:r>
              <a:rPr lang="en-US" sz="2800" dirty="0"/>
              <a:t>Increasing the number of immigrants who naturalize can be a boon to individuals,</a:t>
            </a:r>
          </a:p>
          <a:p>
            <a:r>
              <a:rPr lang="en-US" sz="2800" dirty="0"/>
              <a:t>families and communities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sz="3600" b="1" dirty="0" smtClean="0"/>
              <a:t>Getting Informed – The First Steps to Helping Immigrants Naturalize</a:t>
            </a:r>
            <a:endParaRPr lang="en-US" sz="3600" b="1" dirty="0"/>
          </a:p>
        </p:txBody>
      </p:sp>
      <p:sp>
        <p:nvSpPr>
          <p:cNvPr id="3" name="Text Placeholder 2"/>
          <p:cNvSpPr>
            <a:spLocks noGrp="1"/>
          </p:cNvSpPr>
          <p:nvPr>
            <p:ph type="body" idx="1"/>
          </p:nvPr>
        </p:nvSpPr>
        <p:spPr>
          <a:xfrm>
            <a:off x="609600" y="1905000"/>
            <a:ext cx="8229600" cy="2667000"/>
          </a:xfrm>
        </p:spPr>
        <p:txBody>
          <a:bodyPr/>
          <a:lstStyle/>
          <a:p>
            <a:pPr marL="514350" indent="-514350">
              <a:spcAft>
                <a:spcPts val="600"/>
              </a:spcAft>
              <a:buFont typeface="+mj-lt"/>
              <a:buAutoNum type="arabicPeriod"/>
            </a:pPr>
            <a:r>
              <a:rPr lang="en-US" sz="2800" dirty="0" smtClean="0"/>
              <a:t>Learn about immigrants in your community </a:t>
            </a:r>
            <a:r>
              <a:rPr lang="en-US" dirty="0" smtClean="0"/>
              <a:t> </a:t>
            </a:r>
          </a:p>
          <a:p>
            <a:pPr lvl="1"/>
            <a:r>
              <a:rPr lang="en-US" sz="2400" dirty="0" smtClean="0">
                <a:solidFill>
                  <a:srgbClr val="800000"/>
                </a:solidFill>
              </a:rPr>
              <a:t>Who are the immigrants in your community?  </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What are their nationalities and where are they from?</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What language(s) do they speak?</a:t>
            </a:r>
          </a:p>
          <a:p>
            <a:pPr marL="0" indent="0">
              <a:buNone/>
            </a:pPr>
            <a:endParaRPr lang="en-US" sz="2400" dirty="0" smtClean="0"/>
          </a:p>
          <a:p>
            <a:pPr lvl="1"/>
            <a:endParaRPr lang="en-US" sz="2000" dirty="0" smtClean="0">
              <a:solidFill>
                <a:srgbClr val="800000"/>
              </a:solidFill>
            </a:endParaRPr>
          </a:p>
          <a:p>
            <a:pPr>
              <a:buNone/>
            </a:pPr>
            <a:endParaRPr lang="en-US" dirty="0" smtClean="0"/>
          </a:p>
          <a:p>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752600"/>
            <a:ext cx="7391400" cy="3352800"/>
          </a:xfrm>
        </p:spPr>
        <p:txBody>
          <a:bodyPr/>
          <a:lstStyle/>
          <a:p>
            <a:pPr marL="514350" indent="-514350">
              <a:spcAft>
                <a:spcPts val="600"/>
              </a:spcAft>
              <a:buFont typeface="+mj-lt"/>
              <a:buAutoNum type="arabicPeriod" startAt="2"/>
            </a:pPr>
            <a:r>
              <a:rPr lang="en-US" sz="2800" dirty="0" smtClean="0">
                <a:solidFill>
                  <a:srgbClr val="000000"/>
                </a:solidFill>
              </a:rPr>
              <a:t>Find </a:t>
            </a:r>
            <a:r>
              <a:rPr lang="en-US" sz="2800" dirty="0">
                <a:solidFill>
                  <a:srgbClr val="000000"/>
                </a:solidFill>
              </a:rPr>
              <a:t>out about immigrant eligibility </a:t>
            </a:r>
            <a:r>
              <a:rPr lang="en-US" sz="2800" dirty="0" smtClean="0">
                <a:solidFill>
                  <a:srgbClr val="000000"/>
                </a:solidFill>
              </a:rPr>
              <a:t>for      naturalization</a:t>
            </a:r>
            <a:endParaRPr lang="en-US" sz="2800" dirty="0">
              <a:solidFill>
                <a:srgbClr val="000000"/>
              </a:solidFill>
            </a:endParaRPr>
          </a:p>
          <a:p>
            <a:pPr lvl="1"/>
            <a:r>
              <a:rPr lang="en-US" sz="2400" dirty="0">
                <a:solidFill>
                  <a:srgbClr val="800000"/>
                </a:solidFill>
              </a:rPr>
              <a:t>Are there many lawful permanent residents in your area? </a:t>
            </a:r>
            <a:endParaRPr lang="en-US" sz="2400" dirty="0" smtClean="0">
              <a:solidFill>
                <a:srgbClr val="800000"/>
              </a:solidFill>
            </a:endParaRP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Do these immigrants want to naturalize</a:t>
            </a:r>
            <a:r>
              <a:rPr lang="en-US" sz="2400" dirty="0" smtClean="0">
                <a:solidFill>
                  <a:srgbClr val="800000"/>
                </a:solidFill>
              </a:rPr>
              <a:t>?</a:t>
            </a: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What barriers, if any, do they face?</a:t>
            </a:r>
          </a:p>
          <a:p>
            <a:endParaRPr lang="en-US" dirty="0"/>
          </a:p>
        </p:txBody>
      </p:sp>
      <p:sp>
        <p:nvSpPr>
          <p:cNvPr id="4" name="Title 1"/>
          <p:cNvSpPr>
            <a:spLocks noGrp="1"/>
          </p:cNvSpPr>
          <p:nvPr>
            <p:ph type="title"/>
          </p:nvPr>
        </p:nvSpPr>
        <p:spPr>
          <a:xfrm>
            <a:off x="457200" y="304800"/>
            <a:ext cx="8229600" cy="1143000"/>
          </a:xfrm>
        </p:spPr>
        <p:txBody>
          <a:bodyPr/>
          <a:lstStyle/>
          <a:p>
            <a:r>
              <a:rPr lang="en-US" sz="3600" b="1" dirty="0"/>
              <a:t>Getting Informed – The First Steps to Helping Immigrants Naturalize</a:t>
            </a:r>
          </a:p>
        </p:txBody>
      </p:sp>
    </p:spTree>
    <p:extLst>
      <p:ext uri="{BB962C8B-B14F-4D97-AF65-F5344CB8AC3E}">
        <p14:creationId xmlns:p14="http://schemas.microsoft.com/office/powerpoint/2010/main" val="22652906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lstStyle/>
          <a:p>
            <a:r>
              <a:rPr lang="en-US" sz="3600" b="1" dirty="0" smtClean="0"/>
              <a:t>Getting Informed – The First Steps to Helping Immigrants Naturalize</a:t>
            </a:r>
            <a:endParaRPr lang="en-US" sz="3600" b="1" dirty="0"/>
          </a:p>
        </p:txBody>
      </p:sp>
      <p:sp>
        <p:nvSpPr>
          <p:cNvPr id="3" name="Text Placeholder 2"/>
          <p:cNvSpPr>
            <a:spLocks noGrp="1"/>
          </p:cNvSpPr>
          <p:nvPr>
            <p:ph type="body" idx="1"/>
          </p:nvPr>
        </p:nvSpPr>
        <p:spPr>
          <a:xfrm>
            <a:off x="457200" y="1752600"/>
            <a:ext cx="8229600" cy="3886200"/>
          </a:xfrm>
        </p:spPr>
        <p:txBody>
          <a:bodyPr/>
          <a:lstStyle/>
          <a:p>
            <a:pPr marL="455613" indent="-457200">
              <a:buFont typeface="+mj-lt"/>
              <a:buAutoNum type="arabicPeriod" startAt="3"/>
            </a:pPr>
            <a:r>
              <a:rPr lang="en-US" sz="2800" dirty="0" smtClean="0"/>
              <a:t>Do immigrants in your community have access to legal services?</a:t>
            </a:r>
          </a:p>
          <a:p>
            <a:pPr marL="0" indent="0">
              <a:lnSpc>
                <a:spcPts val="1800"/>
              </a:lnSpc>
              <a:spcBef>
                <a:spcPts val="0"/>
              </a:spcBef>
              <a:buNone/>
            </a:pPr>
            <a:endParaRPr lang="en-US" sz="2800" dirty="0" smtClean="0"/>
          </a:p>
          <a:p>
            <a:pPr lvl="1"/>
            <a:r>
              <a:rPr lang="en-US" sz="2400" dirty="0" smtClean="0">
                <a:solidFill>
                  <a:srgbClr val="800000"/>
                </a:solidFill>
              </a:rPr>
              <a:t>Are high quality, low-cost legal services available in your community?</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Are these services readily available or are there backlogs?</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Are immigrants aware of these services and are they using them?</a:t>
            </a:r>
          </a:p>
          <a:p>
            <a:pPr>
              <a:buNone/>
            </a:pP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
            </a:r>
            <a:br>
              <a:rPr lang="en-US" b="1" dirty="0" smtClean="0"/>
            </a:br>
            <a:r>
              <a:rPr lang="en-US" sz="3600" b="1" dirty="0" smtClean="0"/>
              <a:t>How and where to collect this</a:t>
            </a:r>
            <a:br>
              <a:rPr lang="en-US" sz="3600" b="1" dirty="0" smtClean="0"/>
            </a:br>
            <a:r>
              <a:rPr lang="en-US" sz="3600" b="1" dirty="0" smtClean="0"/>
              <a:t>information?</a:t>
            </a:r>
            <a:r>
              <a:rPr lang="en-US" dirty="0" smtClean="0"/>
              <a:t/>
            </a:r>
            <a:br>
              <a:rPr lang="en-US" dirty="0" smtClean="0"/>
            </a:br>
            <a:endParaRPr lang="en-US" dirty="0"/>
          </a:p>
        </p:txBody>
      </p:sp>
      <p:sp>
        <p:nvSpPr>
          <p:cNvPr id="3" name="Text Placeholder 2"/>
          <p:cNvSpPr>
            <a:spLocks noGrp="1"/>
          </p:cNvSpPr>
          <p:nvPr>
            <p:ph type="body" idx="1"/>
          </p:nvPr>
        </p:nvSpPr>
        <p:spPr>
          <a:xfrm>
            <a:off x="457200" y="1828800"/>
            <a:ext cx="8229600" cy="3429000"/>
          </a:xfrm>
        </p:spPr>
        <p:txBody>
          <a:bodyPr/>
          <a:lstStyle/>
          <a:p>
            <a:pPr>
              <a:buFont typeface="Arial"/>
              <a:buChar char="•"/>
            </a:pPr>
            <a:r>
              <a:rPr lang="en-US" sz="2400" dirty="0" smtClean="0"/>
              <a:t>Go where immigrants congregate </a:t>
            </a:r>
          </a:p>
          <a:p>
            <a:pPr marL="0" indent="0">
              <a:lnSpc>
                <a:spcPts val="1500"/>
              </a:lnSpc>
              <a:spcBef>
                <a:spcPts val="0"/>
              </a:spcBef>
              <a:buNone/>
            </a:pPr>
            <a:endParaRPr lang="en-US" sz="2400" dirty="0" smtClean="0"/>
          </a:p>
          <a:p>
            <a:pPr>
              <a:buFont typeface="Arial"/>
              <a:buChar char="•"/>
            </a:pPr>
            <a:r>
              <a:rPr lang="en-US" sz="2400" dirty="0" smtClean="0"/>
              <a:t>Seek help from trusted community leaders, networks and community organizations known and trusted by immigrants</a:t>
            </a:r>
          </a:p>
          <a:p>
            <a:pPr marL="0" indent="0">
              <a:lnSpc>
                <a:spcPts val="1500"/>
              </a:lnSpc>
              <a:spcBef>
                <a:spcPts val="0"/>
              </a:spcBef>
              <a:buNone/>
            </a:pPr>
            <a:endParaRPr lang="en-US" sz="2400" dirty="0" smtClean="0"/>
          </a:p>
          <a:p>
            <a:pPr>
              <a:buFont typeface="Arial"/>
              <a:buChar char="•"/>
            </a:pPr>
            <a:r>
              <a:rPr lang="en-US" sz="2400" dirty="0" smtClean="0"/>
              <a:t>Engage public schools, adult education programs, colleges, universities and congregations in assessing the needs of immigrants in your community</a:t>
            </a:r>
          </a:p>
          <a:p>
            <a:pPr marL="0" indent="0">
              <a:lnSpc>
                <a:spcPts val="1500"/>
              </a:lnSpc>
              <a:spcBef>
                <a:spcPts val="0"/>
              </a:spcBef>
              <a:buNone/>
            </a:pPr>
            <a:endParaRPr lang="en-US" sz="2400" dirty="0" smtClean="0"/>
          </a:p>
          <a:p>
            <a:pPr>
              <a:buNone/>
            </a:pPr>
            <a:endParaRPr lang="en-US" dirty="0" smtClean="0"/>
          </a:p>
          <a:p>
            <a:pPr>
              <a:buNone/>
            </a:pPr>
            <a:endParaRPr lang="en-US" dirty="0" smtClean="0"/>
          </a:p>
          <a:p>
            <a:pPr>
              <a:buNone/>
            </a:pP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1763486"/>
            <a:ext cx="7010400" cy="1937266"/>
          </a:xfrm>
        </p:spPr>
        <p:txBody>
          <a:bodyPr/>
          <a:lstStyle/>
          <a:p>
            <a:pPr>
              <a:buFont typeface="Arial"/>
              <a:buChar char="•"/>
            </a:pPr>
            <a:r>
              <a:rPr lang="en-US" sz="2400" dirty="0"/>
              <a:t>Form an immigrant advisory committee or task force</a:t>
            </a:r>
          </a:p>
          <a:p>
            <a:pPr marL="0" indent="0">
              <a:lnSpc>
                <a:spcPts val="1500"/>
              </a:lnSpc>
              <a:spcBef>
                <a:spcPts val="0"/>
              </a:spcBef>
              <a:buNone/>
            </a:pPr>
            <a:endParaRPr lang="en-US" sz="2400" dirty="0"/>
          </a:p>
          <a:p>
            <a:pPr>
              <a:buFont typeface="Arial"/>
              <a:buChar char="•"/>
            </a:pPr>
            <a:r>
              <a:rPr lang="en-US" sz="2400" dirty="0"/>
              <a:t>Recruit other interested officials and community leaders to join you in your </a:t>
            </a:r>
            <a:r>
              <a:rPr lang="en-US" sz="2400" dirty="0" smtClean="0"/>
              <a:t>efforts</a:t>
            </a:r>
          </a:p>
          <a:p>
            <a:pPr marL="0" indent="0">
              <a:lnSpc>
                <a:spcPts val="1800"/>
              </a:lnSpc>
              <a:spcBef>
                <a:spcPts val="0"/>
              </a:spcBef>
              <a:buNone/>
            </a:pPr>
            <a:endParaRPr lang="en-US" sz="2400" dirty="0"/>
          </a:p>
          <a:p>
            <a:endParaRPr lang="en-US" dirty="0"/>
          </a:p>
        </p:txBody>
      </p:sp>
      <p:sp>
        <p:nvSpPr>
          <p:cNvPr id="4" name="Title 1"/>
          <p:cNvSpPr>
            <a:spLocks noGrp="1"/>
          </p:cNvSpPr>
          <p:nvPr>
            <p:ph type="title"/>
          </p:nvPr>
        </p:nvSpPr>
        <p:spPr/>
        <p:txBody>
          <a:bodyPr/>
          <a:lstStyle/>
          <a:p>
            <a:r>
              <a:rPr lang="en-US" b="1" dirty="0" smtClean="0"/>
              <a:t/>
            </a:r>
            <a:br>
              <a:rPr lang="en-US" b="1" dirty="0" smtClean="0"/>
            </a:br>
            <a:r>
              <a:rPr lang="en-US" sz="3600" b="1" dirty="0" smtClean="0"/>
              <a:t>How and where to collect this</a:t>
            </a:r>
            <a:br>
              <a:rPr lang="en-US" sz="3600" b="1" dirty="0" smtClean="0"/>
            </a:br>
            <a:r>
              <a:rPr lang="en-US" sz="3600" b="1" dirty="0" smtClean="0"/>
              <a:t>information? Continued…</a:t>
            </a:r>
            <a:r>
              <a:rPr lang="en-US" dirty="0" smtClean="0"/>
              <a:t/>
            </a:r>
            <a:br>
              <a:rPr lang="en-US" dirty="0" smtClean="0"/>
            </a:br>
            <a:endParaRPr lang="en-US" dirty="0"/>
          </a:p>
        </p:txBody>
      </p:sp>
      <p:sp>
        <p:nvSpPr>
          <p:cNvPr id="6" name="TextBox 5"/>
          <p:cNvSpPr txBox="1"/>
          <p:nvPr/>
        </p:nvSpPr>
        <p:spPr>
          <a:xfrm>
            <a:off x="762000" y="3991429"/>
            <a:ext cx="7620000" cy="1384995"/>
          </a:xfrm>
          <a:prstGeom prst="rect">
            <a:avLst/>
          </a:prstGeom>
          <a:noFill/>
        </p:spPr>
        <p:txBody>
          <a:bodyPr wrap="square" rtlCol="0">
            <a:spAutoFit/>
          </a:bodyPr>
          <a:lstStyle/>
          <a:p>
            <a:pPr marL="0" lvl="1" algn="ctr">
              <a:buNone/>
            </a:pPr>
            <a:r>
              <a:rPr lang="en-US" sz="2800" b="1" i="1" dirty="0">
                <a:solidFill>
                  <a:srgbClr val="800000"/>
                </a:solidFill>
              </a:rPr>
              <a:t>If you sponsor an event and invite immigrants, consider accessible and familiar locations.</a:t>
            </a:r>
          </a:p>
        </p:txBody>
      </p:sp>
    </p:spTree>
    <p:extLst>
      <p:ext uri="{BB962C8B-B14F-4D97-AF65-F5344CB8AC3E}">
        <p14:creationId xmlns:p14="http://schemas.microsoft.com/office/powerpoint/2010/main" val="10582086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z="3600" dirty="0" smtClean="0"/>
              <a:t/>
            </a:r>
            <a:br>
              <a:rPr lang="en-US" sz="3600" dirty="0" smtClean="0"/>
            </a:br>
            <a:r>
              <a:rPr lang="en-US" sz="3600" b="1" dirty="0" smtClean="0"/>
              <a:t>Sources to learn about legal services in your area</a:t>
            </a:r>
            <a:r>
              <a:rPr lang="en-US" dirty="0" smtClean="0"/>
              <a:t/>
            </a:r>
            <a:br>
              <a:rPr lang="en-US" dirty="0" smtClean="0"/>
            </a:br>
            <a:endParaRPr lang="en-US" dirty="0"/>
          </a:p>
        </p:txBody>
      </p:sp>
      <p:sp>
        <p:nvSpPr>
          <p:cNvPr id="3" name="Text Placeholder 2"/>
          <p:cNvSpPr>
            <a:spLocks noGrp="1"/>
          </p:cNvSpPr>
          <p:nvPr>
            <p:ph type="body" idx="1"/>
          </p:nvPr>
        </p:nvSpPr>
        <p:spPr>
          <a:xfrm>
            <a:off x="1600200" y="1981200"/>
            <a:ext cx="5105400" cy="1219200"/>
          </a:xfrm>
        </p:spPr>
        <p:txBody>
          <a:bodyPr/>
          <a:lstStyle/>
          <a:p>
            <a:pPr marL="0" indent="0">
              <a:spcBef>
                <a:spcPts val="0"/>
              </a:spcBef>
              <a:buNone/>
            </a:pPr>
            <a:r>
              <a:rPr lang="en-US" sz="2800" dirty="0" smtClean="0"/>
              <a:t>Directory of free/low-cost legal service organizations </a:t>
            </a:r>
            <a:r>
              <a:rPr lang="en-US" sz="2800" b="1" dirty="0" smtClean="0"/>
              <a:t> </a:t>
            </a:r>
          </a:p>
          <a:p>
            <a:pPr marL="0" indent="0">
              <a:lnSpc>
                <a:spcPts val="1800"/>
              </a:lnSpc>
              <a:spcBef>
                <a:spcPts val="0"/>
              </a:spcBef>
              <a:buNone/>
            </a:pPr>
            <a:endParaRPr lang="en-US" sz="2200" b="1" dirty="0" smtClean="0"/>
          </a:p>
          <a:p>
            <a:pPr marL="0" indent="0">
              <a:lnSpc>
                <a:spcPts val="1800"/>
              </a:lnSpc>
              <a:spcBef>
                <a:spcPts val="0"/>
              </a:spcBef>
              <a:spcAft>
                <a:spcPts val="0"/>
              </a:spcAft>
              <a:buNone/>
            </a:pPr>
            <a:endParaRPr lang="en-US" sz="2800" dirty="0"/>
          </a:p>
          <a:p>
            <a:pPr>
              <a:buNone/>
            </a:pPr>
            <a:endParaRPr lang="en-US" dirty="0"/>
          </a:p>
        </p:txBody>
      </p:sp>
      <p:sp>
        <p:nvSpPr>
          <p:cNvPr id="5" name="TextBox 4"/>
          <p:cNvSpPr txBox="1"/>
          <p:nvPr/>
        </p:nvSpPr>
        <p:spPr>
          <a:xfrm>
            <a:off x="990600" y="3352800"/>
            <a:ext cx="7162800" cy="400110"/>
          </a:xfrm>
          <a:prstGeom prst="rect">
            <a:avLst/>
          </a:prstGeom>
          <a:noFill/>
        </p:spPr>
        <p:txBody>
          <a:bodyPr wrap="square" rtlCol="0">
            <a:spAutoFit/>
          </a:bodyPr>
          <a:lstStyle/>
          <a:p>
            <a:pPr marL="341313" lvl="0" indent="-342900" eaLnBrk="0" fontAlgn="base" hangingPunct="0">
              <a:spcBef>
                <a:spcPct val="20000"/>
              </a:spcBef>
              <a:spcAft>
                <a:spcPct val="0"/>
              </a:spcAft>
            </a:pPr>
            <a:r>
              <a:rPr lang="en-US" sz="2000" b="1" u="sng" kern="0" dirty="0">
                <a:solidFill>
                  <a:srgbClr val="800000"/>
                </a:solidFill>
                <a:hlinkClick r:id="rId2"/>
              </a:rPr>
              <a:t>www.immigrationadvocates.org/nonprofit/legaldirectory</a:t>
            </a:r>
            <a:endParaRPr lang="en-US" sz="2000" kern="0" dirty="0">
              <a:solidFill>
                <a:srgbClr val="8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spcAft>
                <a:spcPts val="0"/>
              </a:spcAft>
            </a:pPr>
            <a:r>
              <a:rPr lang="en-US" sz="3600" b="1" dirty="0"/>
              <a:t>Resources for your Spanish-speaking community members</a:t>
            </a:r>
          </a:p>
        </p:txBody>
      </p:sp>
      <p:sp>
        <p:nvSpPr>
          <p:cNvPr id="4" name="Text Placeholder 3"/>
          <p:cNvSpPr txBox="1">
            <a:spLocks noGrp="1"/>
          </p:cNvSpPr>
          <p:nvPr>
            <p:ph type="body" idx="1"/>
          </p:nvPr>
        </p:nvSpPr>
        <p:spPr>
          <a:xfrm>
            <a:off x="457200" y="1905000"/>
            <a:ext cx="8001000" cy="2722284"/>
          </a:xfrm>
          <a:prstGeom prst="rect">
            <a:avLst/>
          </a:prstGeom>
          <a:noFill/>
        </p:spPr>
        <p:txBody>
          <a:bodyPr wrap="square" rtlCol="0">
            <a:spAutoFit/>
          </a:bodyPr>
          <a:lstStyle/>
          <a:p>
            <a:pPr marL="341313" lvl="0" indent="-342900" eaLnBrk="0" fontAlgn="base" hangingPunct="0">
              <a:spcAft>
                <a:spcPct val="0"/>
              </a:spcAft>
              <a:buFontTx/>
              <a:buChar char="•"/>
            </a:pPr>
            <a:r>
              <a:rPr lang="en-US" sz="2400" kern="0" dirty="0">
                <a:solidFill>
                  <a:srgbClr val="800000"/>
                </a:solidFill>
              </a:rPr>
              <a:t>Citizenship Centers that provide a variety of citizenship services such as help with the naturalization application </a:t>
            </a:r>
          </a:p>
          <a:p>
            <a:pPr marL="741363" lvl="1" indent="-285750" eaLnBrk="0" fontAlgn="base" hangingPunct="0">
              <a:spcAft>
                <a:spcPct val="0"/>
              </a:spcAft>
            </a:pPr>
            <a:r>
              <a:rPr lang="en-US" sz="2000" b="1" kern="0" dirty="0">
                <a:solidFill>
                  <a:srgbClr val="800000"/>
                </a:solidFill>
                <a:hlinkClick r:id="rId2"/>
              </a:rPr>
              <a:t>www.ciudadania.yaeshora.info</a:t>
            </a:r>
            <a:r>
              <a:rPr lang="en-US" sz="2400" b="1" kern="0" dirty="0">
                <a:solidFill>
                  <a:srgbClr val="800000"/>
                </a:solidFill>
              </a:rPr>
              <a:t> </a:t>
            </a:r>
          </a:p>
          <a:p>
            <a:pPr marL="0" lvl="1" eaLnBrk="0" fontAlgn="base" hangingPunct="0">
              <a:lnSpc>
                <a:spcPts val="1500"/>
              </a:lnSpc>
              <a:spcAft>
                <a:spcPct val="0"/>
              </a:spcAft>
            </a:pPr>
            <a:endParaRPr lang="en-US" sz="2400" b="1" kern="0" dirty="0">
              <a:solidFill>
                <a:srgbClr val="800000"/>
              </a:solidFill>
            </a:endParaRPr>
          </a:p>
          <a:p>
            <a:pPr marL="341313" lvl="0" indent="-342900" eaLnBrk="0" fontAlgn="base" hangingPunct="0">
              <a:spcBef>
                <a:spcPct val="20000"/>
              </a:spcBef>
              <a:spcAft>
                <a:spcPct val="0"/>
              </a:spcAft>
              <a:buFontTx/>
              <a:buChar char="•"/>
            </a:pPr>
            <a:r>
              <a:rPr lang="en-US" sz="2400" kern="0" dirty="0">
                <a:solidFill>
                  <a:srgbClr val="800000"/>
                </a:solidFill>
              </a:rPr>
              <a:t>Hotline operated by the National Association of Latino Elected Officials (NALEO) </a:t>
            </a:r>
            <a:r>
              <a:rPr lang="en-US" sz="2000" b="1" kern="0" dirty="0">
                <a:solidFill>
                  <a:srgbClr val="BBE0E3">
                    <a:lumMod val="50000"/>
                  </a:srgbClr>
                </a:solidFill>
              </a:rPr>
              <a:t>www.naleo.org</a:t>
            </a:r>
            <a:endParaRPr lang="en-US" sz="2000" kern="0" dirty="0">
              <a:solidFill>
                <a:srgbClr val="BBE0E3">
                  <a:lumMod val="50000"/>
                </a:srgbClr>
              </a:solidFill>
            </a:endParaRPr>
          </a:p>
        </p:txBody>
      </p:sp>
    </p:spTree>
    <p:extLst>
      <p:ext uri="{BB962C8B-B14F-4D97-AF65-F5344CB8AC3E}">
        <p14:creationId xmlns:p14="http://schemas.microsoft.com/office/powerpoint/2010/main" val="155349939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sz="3600" b="1" dirty="0" smtClean="0"/>
              <a:t>What if no legal services exist in your area?</a:t>
            </a:r>
            <a:r>
              <a:rPr lang="en-US" dirty="0" smtClean="0"/>
              <a:t/>
            </a:r>
            <a:br>
              <a:rPr lang="en-US" dirty="0" smtClean="0"/>
            </a:br>
            <a:endParaRPr lang="en-US" dirty="0"/>
          </a:p>
        </p:txBody>
      </p:sp>
      <p:sp>
        <p:nvSpPr>
          <p:cNvPr id="3" name="Text Placeholder 2"/>
          <p:cNvSpPr>
            <a:spLocks noGrp="1"/>
          </p:cNvSpPr>
          <p:nvPr>
            <p:ph type="body" idx="1"/>
          </p:nvPr>
        </p:nvSpPr>
        <p:spPr>
          <a:xfrm>
            <a:off x="838200" y="1828800"/>
            <a:ext cx="7391400" cy="3048000"/>
          </a:xfrm>
        </p:spPr>
        <p:txBody>
          <a:bodyPr/>
          <a:lstStyle/>
          <a:p>
            <a:pPr>
              <a:spcAft>
                <a:spcPts val="3000"/>
              </a:spcAft>
            </a:pPr>
            <a:r>
              <a:rPr lang="en-US" sz="2400" b="1" dirty="0" smtClean="0"/>
              <a:t>Work with community services organizations to recruit lawyers and other volunteers interested in naturalizing immigrants. </a:t>
            </a:r>
          </a:p>
          <a:p>
            <a:pPr>
              <a:spcAft>
                <a:spcPts val="3000"/>
              </a:spcAft>
            </a:pPr>
            <a:r>
              <a:rPr lang="en-US" sz="2400" b="1" dirty="0" smtClean="0"/>
              <a:t>BUT be aware of and educate immigrants in your community about fraudulent practitioners or so-called “</a:t>
            </a:r>
            <a:r>
              <a:rPr lang="en-US" sz="2400" b="1" dirty="0" err="1" smtClean="0"/>
              <a:t>notarios</a:t>
            </a:r>
            <a:r>
              <a:rPr lang="en-US" sz="2400" b="1" dirty="0" smtClean="0"/>
              <a:t>” in your community. </a:t>
            </a:r>
          </a:p>
          <a:p>
            <a:pPr>
              <a:buNone/>
            </a:pPr>
            <a:r>
              <a:rPr lang="en-US" b="1" dirty="0" smtClean="0"/>
              <a:t> </a:t>
            </a:r>
            <a:endParaRPr lang="en-US" dirty="0" smtClean="0"/>
          </a:p>
          <a:p>
            <a:pPr>
              <a:buNone/>
            </a:pP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828800"/>
          </a:xfrm>
        </p:spPr>
        <p:txBody>
          <a:bodyPr/>
          <a:lstStyle/>
          <a:p>
            <a:r>
              <a:rPr lang="en-US" sz="3600" b="1" dirty="0" smtClean="0"/>
              <a:t>How Can Local Officials Help Immigrants Become Naturalized Citizens?</a:t>
            </a:r>
            <a:endParaRPr lang="en-US" sz="3600" b="1" dirty="0"/>
          </a:p>
        </p:txBody>
      </p:sp>
      <p:sp>
        <p:nvSpPr>
          <p:cNvPr id="3" name="Text Placeholder 2"/>
          <p:cNvSpPr>
            <a:spLocks noGrp="1"/>
          </p:cNvSpPr>
          <p:nvPr>
            <p:ph type="body" idx="1"/>
          </p:nvPr>
        </p:nvSpPr>
        <p:spPr>
          <a:xfrm>
            <a:off x="457200" y="1828800"/>
            <a:ext cx="8382000" cy="3733800"/>
          </a:xfrm>
        </p:spPr>
        <p:txBody>
          <a:bodyPr/>
          <a:lstStyle/>
          <a:p>
            <a:pPr marL="512763" indent="-514350">
              <a:buFont typeface="+mj-lt"/>
              <a:buAutoNum type="arabicPeriod"/>
            </a:pPr>
            <a:r>
              <a:rPr lang="en-US" sz="2800" dirty="0" smtClean="0"/>
              <a:t>Host a citizenship day or drive</a:t>
            </a:r>
          </a:p>
          <a:p>
            <a:pPr marL="0" indent="0">
              <a:lnSpc>
                <a:spcPts val="1800"/>
              </a:lnSpc>
              <a:spcBef>
                <a:spcPts val="0"/>
              </a:spcBef>
              <a:buNone/>
            </a:pPr>
            <a:endParaRPr lang="en-US" sz="2800" dirty="0" smtClean="0"/>
          </a:p>
          <a:p>
            <a:pPr lvl="1"/>
            <a:r>
              <a:rPr lang="en-US" sz="2400" dirty="0" smtClean="0">
                <a:solidFill>
                  <a:srgbClr val="800000"/>
                </a:solidFill>
              </a:rPr>
              <a:t>Orientation </a:t>
            </a:r>
            <a:r>
              <a:rPr lang="en-US" sz="2400" dirty="0">
                <a:solidFill>
                  <a:srgbClr val="800000"/>
                </a:solidFill>
              </a:rPr>
              <a:t>on naturalization with US Citizenship and Immigration Services (</a:t>
            </a:r>
            <a:r>
              <a:rPr lang="en-US" sz="2400" dirty="0" smtClean="0">
                <a:solidFill>
                  <a:srgbClr val="800000"/>
                </a:solidFill>
              </a:rPr>
              <a:t>USCIS)</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Nonprofit </a:t>
            </a:r>
            <a:r>
              <a:rPr lang="en-US" sz="2400" dirty="0">
                <a:solidFill>
                  <a:srgbClr val="800000"/>
                </a:solidFill>
              </a:rPr>
              <a:t>community organizations could speak to potential applicants about the naturalization </a:t>
            </a:r>
            <a:r>
              <a:rPr lang="en-US" sz="2400" dirty="0" smtClean="0">
                <a:solidFill>
                  <a:srgbClr val="800000"/>
                </a:solidFill>
              </a:rPr>
              <a:t>process</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Local </a:t>
            </a:r>
            <a:r>
              <a:rPr lang="en-US" sz="2400" dirty="0">
                <a:solidFill>
                  <a:srgbClr val="800000"/>
                </a:solidFill>
              </a:rPr>
              <a:t>Example –Through the “</a:t>
            </a:r>
            <a:r>
              <a:rPr lang="en-US" sz="2400" dirty="0" err="1">
                <a:solidFill>
                  <a:srgbClr val="800000"/>
                </a:solidFill>
              </a:rPr>
              <a:t>You,Me,We</a:t>
            </a:r>
            <a:r>
              <a:rPr lang="en-US" sz="2400" dirty="0">
                <a:solidFill>
                  <a:srgbClr val="800000"/>
                </a:solidFill>
              </a:rPr>
              <a:t>=Oakley!” Program, the city of Oakley has sponsored citizenship drives</a:t>
            </a:r>
            <a:r>
              <a:rPr lang="en-US" sz="2400" dirty="0" smtClean="0">
                <a:solidFill>
                  <a:srgbClr val="800000"/>
                </a:solidFill>
              </a:rPr>
              <a:t>.</a:t>
            </a:r>
            <a:endParaRPr lang="en-US" sz="2400" dirty="0" smtClean="0"/>
          </a:p>
          <a:p>
            <a:pPr lvl="0"/>
            <a:endParaRPr lang="en-US" sz="2100" dirty="0" smtClean="0"/>
          </a:p>
          <a:p>
            <a:pPr>
              <a:buNone/>
            </a:pPr>
            <a:r>
              <a:rPr lang="en-US" b="1" dirty="0" smtClean="0"/>
              <a:t>	</a:t>
            </a:r>
            <a:endParaRPr lang="en-US" dirty="0" smtClean="0"/>
          </a:p>
          <a:p>
            <a:pPr>
              <a:buNone/>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smtClean="0"/>
              <a:t>Agenda</a:t>
            </a:r>
            <a:endParaRPr lang="en-US" sz="3600" b="1" dirty="0"/>
          </a:p>
        </p:txBody>
      </p:sp>
      <p:sp>
        <p:nvSpPr>
          <p:cNvPr id="3" name="Content Placeholder 2"/>
          <p:cNvSpPr>
            <a:spLocks noGrp="1"/>
          </p:cNvSpPr>
          <p:nvPr>
            <p:ph idx="1"/>
          </p:nvPr>
        </p:nvSpPr>
        <p:spPr>
          <a:xfrm>
            <a:off x="304800" y="989395"/>
            <a:ext cx="8839200" cy="4959820"/>
          </a:xfrm>
        </p:spPr>
        <p:txBody>
          <a:bodyPr wrap="square" anchor="ctr">
            <a:spAutoFit/>
          </a:bodyPr>
          <a:lstStyle/>
          <a:p>
            <a:pPr>
              <a:buNone/>
            </a:pPr>
            <a:r>
              <a:rPr lang="en-US" sz="2800" dirty="0" smtClean="0">
                <a:solidFill>
                  <a:srgbClr val="800000"/>
                </a:solidFill>
              </a:rPr>
              <a:t>Introduction</a:t>
            </a:r>
          </a:p>
          <a:p>
            <a:pPr>
              <a:buNone/>
            </a:pPr>
            <a:r>
              <a:rPr lang="en-US" sz="1800" b="1" i="1" dirty="0" smtClean="0"/>
              <a:t>Mahvash Hassan, </a:t>
            </a:r>
            <a:r>
              <a:rPr lang="en-US" sz="1800" i="1" dirty="0" smtClean="0"/>
              <a:t>Institute for Local Government</a:t>
            </a:r>
            <a:endParaRPr lang="en-US" sz="2800" dirty="0" smtClean="0">
              <a:solidFill>
                <a:srgbClr val="800000"/>
              </a:solidFill>
            </a:endParaRPr>
          </a:p>
          <a:p>
            <a:pPr>
              <a:buNone/>
            </a:pPr>
            <a:r>
              <a:rPr lang="en-US" sz="2800" dirty="0" smtClean="0">
                <a:solidFill>
                  <a:srgbClr val="800000"/>
                </a:solidFill>
              </a:rPr>
              <a:t>Local Governments and Citizenship</a:t>
            </a:r>
          </a:p>
          <a:p>
            <a:pPr marL="0" indent="0">
              <a:lnSpc>
                <a:spcPts val="900"/>
              </a:lnSpc>
              <a:spcBef>
                <a:spcPts val="0"/>
              </a:spcBef>
              <a:buNone/>
            </a:pPr>
            <a:endParaRPr lang="en-US" sz="2800" dirty="0" smtClean="0">
              <a:solidFill>
                <a:srgbClr val="800000"/>
              </a:solidFill>
            </a:endParaRPr>
          </a:p>
          <a:p>
            <a:pPr>
              <a:spcAft>
                <a:spcPts val="600"/>
              </a:spcAft>
              <a:buNone/>
            </a:pPr>
            <a:r>
              <a:rPr lang="en-US" sz="1800" b="1" i="1" dirty="0" smtClean="0"/>
              <a:t>Sara Campos</a:t>
            </a:r>
            <a:r>
              <a:rPr lang="en-US" sz="1800" i="1" dirty="0" smtClean="0"/>
              <a:t>, Attorney, Author and Consultant</a:t>
            </a:r>
            <a:endParaRPr lang="en-US" sz="1800" dirty="0" smtClean="0"/>
          </a:p>
          <a:p>
            <a:pPr>
              <a:buNone/>
            </a:pPr>
            <a:r>
              <a:rPr lang="en-US" sz="2800" dirty="0">
                <a:solidFill>
                  <a:srgbClr val="800000"/>
                </a:solidFill>
              </a:rPr>
              <a:t>Citizenship – Process, Hurdles and </a:t>
            </a:r>
            <a:r>
              <a:rPr lang="en-US" sz="2800" dirty="0" smtClean="0">
                <a:solidFill>
                  <a:srgbClr val="800000"/>
                </a:solidFill>
              </a:rPr>
              <a:t>Resources</a:t>
            </a:r>
          </a:p>
          <a:p>
            <a:pPr marL="0" indent="0">
              <a:lnSpc>
                <a:spcPts val="900"/>
              </a:lnSpc>
              <a:spcBef>
                <a:spcPts val="0"/>
              </a:spcBef>
              <a:buNone/>
            </a:pPr>
            <a:endParaRPr lang="en-US" sz="2800" dirty="0">
              <a:solidFill>
                <a:srgbClr val="800000"/>
              </a:solidFill>
            </a:endParaRPr>
          </a:p>
          <a:p>
            <a:pPr>
              <a:spcAft>
                <a:spcPts val="600"/>
              </a:spcAft>
              <a:buNone/>
            </a:pPr>
            <a:r>
              <a:rPr lang="en-US" sz="1800" b="1" i="1" dirty="0" smtClean="0"/>
              <a:t>Eric Cohen</a:t>
            </a:r>
            <a:r>
              <a:rPr lang="en-US" sz="1800" i="1" dirty="0" smtClean="0"/>
              <a:t>, Executive Director, Immigrant Legal Resource Center</a:t>
            </a:r>
            <a:r>
              <a:rPr lang="en-US" sz="1800" dirty="0" smtClean="0"/>
              <a:t> </a:t>
            </a:r>
          </a:p>
          <a:p>
            <a:pPr>
              <a:buNone/>
            </a:pPr>
            <a:r>
              <a:rPr lang="en-US" sz="2800" dirty="0">
                <a:solidFill>
                  <a:srgbClr val="800000"/>
                </a:solidFill>
              </a:rPr>
              <a:t>Santa Clara County Citizenship </a:t>
            </a:r>
            <a:r>
              <a:rPr lang="en-US" sz="2800" dirty="0" smtClean="0">
                <a:solidFill>
                  <a:srgbClr val="800000"/>
                </a:solidFill>
              </a:rPr>
              <a:t>Collaborative</a:t>
            </a:r>
          </a:p>
          <a:p>
            <a:pPr marL="0" indent="0">
              <a:lnSpc>
                <a:spcPts val="900"/>
              </a:lnSpc>
              <a:spcBef>
                <a:spcPts val="0"/>
              </a:spcBef>
              <a:buNone/>
            </a:pPr>
            <a:endParaRPr lang="en-US" sz="2800" dirty="0">
              <a:solidFill>
                <a:srgbClr val="800000"/>
              </a:solidFill>
            </a:endParaRPr>
          </a:p>
          <a:p>
            <a:pPr>
              <a:spcAft>
                <a:spcPts val="600"/>
              </a:spcAft>
              <a:buNone/>
            </a:pPr>
            <a:r>
              <a:rPr lang="en-US" sz="1800" b="1" i="1" dirty="0" smtClean="0"/>
              <a:t>Teresa Castellanos</a:t>
            </a:r>
            <a:r>
              <a:rPr lang="en-US" sz="1800" i="1" dirty="0" smtClean="0"/>
              <a:t>, Program Coordinator, Immigrant Relations and Integration Services (IRIS), Office of Human Relations, County of Santa Clara </a:t>
            </a:r>
            <a:r>
              <a:rPr lang="en-US" sz="1800" b="1" i="1" dirty="0" smtClean="0"/>
              <a:t> </a:t>
            </a:r>
            <a:endParaRPr lang="en-US" sz="1800" dirty="0" smtClean="0"/>
          </a:p>
          <a:p>
            <a:pPr>
              <a:buNone/>
            </a:pPr>
            <a:r>
              <a:rPr lang="en-US" sz="2800" dirty="0">
                <a:solidFill>
                  <a:srgbClr val="800000"/>
                </a:solidFill>
              </a:rPr>
              <a:t>Your Experience, Questions and Ways to </a:t>
            </a:r>
            <a:r>
              <a:rPr lang="en-US" sz="2800" dirty="0" smtClean="0">
                <a:solidFill>
                  <a:srgbClr val="800000"/>
                </a:solidFill>
              </a:rPr>
              <a:t>Learn More</a:t>
            </a:r>
            <a:endParaRPr lang="en-US" sz="2800" dirty="0">
              <a:solidFill>
                <a:srgbClr val="80000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sz="3600" b="1" dirty="0"/>
              <a:t>How Can Local Officials Help Immigrants Become Naturalized Citizens?</a:t>
            </a:r>
          </a:p>
        </p:txBody>
      </p:sp>
      <p:sp>
        <p:nvSpPr>
          <p:cNvPr id="3" name="Text Placeholder 2"/>
          <p:cNvSpPr>
            <a:spLocks noGrp="1"/>
          </p:cNvSpPr>
          <p:nvPr>
            <p:ph type="body" idx="1"/>
          </p:nvPr>
        </p:nvSpPr>
        <p:spPr>
          <a:xfrm>
            <a:off x="457200" y="2057400"/>
            <a:ext cx="8229600" cy="3276600"/>
          </a:xfrm>
        </p:spPr>
        <p:txBody>
          <a:bodyPr/>
          <a:lstStyle/>
          <a:p>
            <a:pPr marL="514350" lvl="0" indent="-514350">
              <a:buFont typeface="+mj-lt"/>
              <a:buAutoNum type="arabicPeriod" startAt="2"/>
            </a:pPr>
            <a:r>
              <a:rPr lang="en-US" sz="2800" dirty="0" smtClean="0"/>
              <a:t>Offer </a:t>
            </a:r>
            <a:r>
              <a:rPr lang="en-US" sz="2800" dirty="0"/>
              <a:t>to speak at a naturalization workshop </a:t>
            </a:r>
            <a:endParaRPr lang="en-US" sz="2800" dirty="0" smtClean="0"/>
          </a:p>
          <a:p>
            <a:pPr marL="0" lvl="0" indent="0">
              <a:lnSpc>
                <a:spcPts val="1800"/>
              </a:lnSpc>
              <a:spcBef>
                <a:spcPts val="0"/>
              </a:spcBef>
              <a:buNone/>
            </a:pPr>
            <a:endParaRPr lang="en-US" sz="2800" dirty="0"/>
          </a:p>
          <a:p>
            <a:pPr lvl="1"/>
            <a:r>
              <a:rPr lang="en-US" sz="2400" dirty="0">
                <a:solidFill>
                  <a:srgbClr val="800000"/>
                </a:solidFill>
              </a:rPr>
              <a:t>Examples: Local officials from the cities of Concord, Patterson, Riverbank, and Woodland spoke to potential applicants.</a:t>
            </a:r>
          </a:p>
          <a:p>
            <a:pPr marL="0" indent="0">
              <a:buNone/>
            </a:pPr>
            <a:endParaRPr lang="en-US" dirty="0"/>
          </a:p>
        </p:txBody>
      </p:sp>
    </p:spTree>
    <p:extLst>
      <p:ext uri="{BB962C8B-B14F-4D97-AF65-F5344CB8AC3E}">
        <p14:creationId xmlns:p14="http://schemas.microsoft.com/office/powerpoint/2010/main" val="6122129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447800"/>
          </a:xfrm>
        </p:spPr>
        <p:txBody>
          <a:bodyPr/>
          <a:lstStyle/>
          <a:p>
            <a:r>
              <a:rPr lang="en-US" sz="3600" b="1" dirty="0" smtClean="0"/>
              <a:t>How Can Local Officials Help Immigrants Become Naturalized Citizens?</a:t>
            </a:r>
            <a:endParaRPr lang="en-US" sz="3600" dirty="0"/>
          </a:p>
        </p:txBody>
      </p:sp>
      <p:sp>
        <p:nvSpPr>
          <p:cNvPr id="3" name="Text Placeholder 2"/>
          <p:cNvSpPr>
            <a:spLocks noGrp="1"/>
          </p:cNvSpPr>
          <p:nvPr>
            <p:ph type="body" idx="1"/>
          </p:nvPr>
        </p:nvSpPr>
        <p:spPr>
          <a:xfrm>
            <a:off x="533400" y="1981200"/>
            <a:ext cx="8229600" cy="3657600"/>
          </a:xfrm>
        </p:spPr>
        <p:txBody>
          <a:bodyPr/>
          <a:lstStyle/>
          <a:p>
            <a:pPr>
              <a:buNone/>
            </a:pPr>
            <a:r>
              <a:rPr lang="en-US" dirty="0"/>
              <a:t>3. </a:t>
            </a:r>
            <a:r>
              <a:rPr lang="en-US" sz="2800" dirty="0"/>
              <a:t>Provide space for citizenship classes </a:t>
            </a:r>
            <a:endParaRPr lang="en-US" sz="2800" dirty="0" smtClean="0"/>
          </a:p>
          <a:p>
            <a:pPr marL="0" indent="0">
              <a:lnSpc>
                <a:spcPts val="1800"/>
              </a:lnSpc>
              <a:spcBef>
                <a:spcPts val="0"/>
              </a:spcBef>
              <a:buNone/>
            </a:pPr>
            <a:endParaRPr lang="en-US" sz="2800" dirty="0"/>
          </a:p>
          <a:p>
            <a:pPr lvl="1"/>
            <a:r>
              <a:rPr lang="en-US" sz="2400" dirty="0" smtClean="0">
                <a:solidFill>
                  <a:srgbClr val="800000"/>
                </a:solidFill>
              </a:rPr>
              <a:t>Community centers and other public agency facilities </a:t>
            </a:r>
          </a:p>
          <a:p>
            <a:pPr marL="0" lvl="1" indent="0">
              <a:lnSpc>
                <a:spcPts val="1500"/>
              </a:lnSpc>
              <a:spcBef>
                <a:spcPts val="0"/>
              </a:spcBef>
              <a:buNone/>
            </a:pPr>
            <a:r>
              <a:rPr lang="en-US" sz="2400" dirty="0" smtClean="0">
                <a:solidFill>
                  <a:srgbClr val="800000"/>
                </a:solidFill>
              </a:rPr>
              <a:t> </a:t>
            </a:r>
          </a:p>
          <a:p>
            <a:pPr lvl="1"/>
            <a:r>
              <a:rPr lang="en-US" sz="2400" dirty="0" smtClean="0">
                <a:solidFill>
                  <a:srgbClr val="800000"/>
                </a:solidFill>
              </a:rPr>
              <a:t>Offer sites at off-peak hours</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Offering such space signals to immigrants that they are welcome</a:t>
            </a:r>
          </a:p>
          <a:p>
            <a:pPr lvl="1">
              <a:buNone/>
            </a:pPr>
            <a:endParaRPr lang="en-US" sz="2000" dirty="0" smtClean="0"/>
          </a:p>
          <a:p>
            <a:pPr>
              <a:buNone/>
            </a:pPr>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sz="3600" b="1" dirty="0"/>
              <a:t>How Can Local Officials Help Immigrants Become Naturalized Citizens?</a:t>
            </a:r>
            <a:endParaRPr lang="en-US" sz="3600" dirty="0"/>
          </a:p>
        </p:txBody>
      </p:sp>
      <p:sp>
        <p:nvSpPr>
          <p:cNvPr id="3" name="Text Placeholder 2"/>
          <p:cNvSpPr>
            <a:spLocks noGrp="1"/>
          </p:cNvSpPr>
          <p:nvPr>
            <p:ph type="body" idx="1"/>
          </p:nvPr>
        </p:nvSpPr>
        <p:spPr>
          <a:xfrm>
            <a:off x="1447800" y="2057400"/>
            <a:ext cx="6110514" cy="3581400"/>
          </a:xfrm>
        </p:spPr>
        <p:txBody>
          <a:bodyPr/>
          <a:lstStyle/>
          <a:p>
            <a:pPr>
              <a:buNone/>
            </a:pPr>
            <a:r>
              <a:rPr lang="en-US" dirty="0"/>
              <a:t>4. </a:t>
            </a:r>
            <a:r>
              <a:rPr lang="en-US" sz="2800" dirty="0"/>
              <a:t>Offer free citizenship </a:t>
            </a:r>
            <a:r>
              <a:rPr lang="en-US" sz="2800" dirty="0" smtClean="0"/>
              <a:t>classes</a:t>
            </a:r>
          </a:p>
          <a:p>
            <a:pPr marL="0" indent="0">
              <a:lnSpc>
                <a:spcPts val="1800"/>
              </a:lnSpc>
              <a:spcBef>
                <a:spcPts val="0"/>
              </a:spcBef>
              <a:buNone/>
            </a:pPr>
            <a:endParaRPr lang="en-US" sz="2800" dirty="0"/>
          </a:p>
          <a:p>
            <a:pPr lvl="1"/>
            <a:r>
              <a:rPr lang="en-US" sz="2400" dirty="0">
                <a:solidFill>
                  <a:srgbClr val="800000"/>
                </a:solidFill>
              </a:rPr>
              <a:t>Riverside County </a:t>
            </a:r>
            <a:r>
              <a:rPr lang="en-US" sz="2400" dirty="0" smtClean="0">
                <a:solidFill>
                  <a:srgbClr val="800000"/>
                </a:solidFill>
              </a:rPr>
              <a:t>Library</a:t>
            </a: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Cupertino Department of Parks and </a:t>
            </a:r>
            <a:r>
              <a:rPr lang="en-US" sz="2400" dirty="0" smtClean="0">
                <a:solidFill>
                  <a:srgbClr val="800000"/>
                </a:solidFill>
              </a:rPr>
              <a:t>Recreation</a:t>
            </a: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Adult school in </a:t>
            </a:r>
            <a:r>
              <a:rPr lang="en-US" sz="2400" dirty="0" smtClean="0">
                <a:solidFill>
                  <a:srgbClr val="800000"/>
                </a:solidFill>
              </a:rPr>
              <a:t>Ukiah</a:t>
            </a: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Santa Clara County</a:t>
            </a:r>
          </a:p>
          <a:p>
            <a:endParaRPr lang="en-US" dirty="0"/>
          </a:p>
        </p:txBody>
      </p:sp>
    </p:spTree>
    <p:extLst>
      <p:ext uri="{BB962C8B-B14F-4D97-AF65-F5344CB8AC3E}">
        <p14:creationId xmlns:p14="http://schemas.microsoft.com/office/powerpoint/2010/main" val="22003013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86" y="152400"/>
            <a:ext cx="8534400" cy="1371600"/>
          </a:xfrm>
        </p:spPr>
        <p:txBody>
          <a:bodyPr/>
          <a:lstStyle/>
          <a:p>
            <a:r>
              <a:rPr lang="en-US" sz="3600" b="1" dirty="0" smtClean="0"/>
              <a:t>How Can Local Officials Help Immigrants Become Naturalized Citizens?</a:t>
            </a:r>
            <a:endParaRPr lang="en-US" sz="3600" b="1" dirty="0"/>
          </a:p>
        </p:txBody>
      </p:sp>
      <p:sp>
        <p:nvSpPr>
          <p:cNvPr id="3" name="Text Placeholder 2"/>
          <p:cNvSpPr>
            <a:spLocks noGrp="1"/>
          </p:cNvSpPr>
          <p:nvPr>
            <p:ph type="body" idx="1"/>
          </p:nvPr>
        </p:nvSpPr>
        <p:spPr>
          <a:xfrm>
            <a:off x="533400" y="1676400"/>
            <a:ext cx="7620000" cy="990600"/>
          </a:xfrm>
        </p:spPr>
        <p:txBody>
          <a:bodyPr/>
          <a:lstStyle/>
          <a:p>
            <a:pPr marL="514350" indent="-514350">
              <a:spcBef>
                <a:spcPts val="0"/>
              </a:spcBef>
              <a:buFont typeface="+mj-lt"/>
              <a:buAutoNum type="arabicPeriod" startAt="5"/>
            </a:pPr>
            <a:r>
              <a:rPr lang="en-US" sz="2800" dirty="0" smtClean="0"/>
              <a:t>Partner with philanthropies and community-based organizations </a:t>
            </a:r>
          </a:p>
          <a:p>
            <a:pPr lvl="0">
              <a:buNone/>
            </a:pPr>
            <a:endParaRPr lang="en-US" sz="2000" dirty="0" smtClean="0"/>
          </a:p>
          <a:p>
            <a:pPr>
              <a:buNone/>
            </a:pPr>
            <a:endParaRPr lang="en-US" sz="2000" dirty="0"/>
          </a:p>
        </p:txBody>
      </p:sp>
      <p:sp>
        <p:nvSpPr>
          <p:cNvPr id="4" name="TextBox 3"/>
          <p:cNvSpPr txBox="1"/>
          <p:nvPr/>
        </p:nvSpPr>
        <p:spPr>
          <a:xfrm>
            <a:off x="413657" y="2667000"/>
            <a:ext cx="8153400" cy="2908489"/>
          </a:xfrm>
          <a:prstGeom prst="rect">
            <a:avLst/>
          </a:prstGeom>
          <a:noFill/>
        </p:spPr>
        <p:txBody>
          <a:bodyPr wrap="square" rtlCol="0">
            <a:spAutoFit/>
          </a:bodyPr>
          <a:lstStyle/>
          <a:p>
            <a:pPr marL="741363" lvl="1" indent="-285750" eaLnBrk="0" fontAlgn="base" hangingPunct="0">
              <a:spcBef>
                <a:spcPct val="20000"/>
              </a:spcBef>
              <a:spcAft>
                <a:spcPct val="0"/>
              </a:spcAft>
              <a:buFontTx/>
              <a:buChar char="–"/>
            </a:pPr>
            <a:r>
              <a:rPr lang="en-US" sz="2000" kern="0" dirty="0">
                <a:solidFill>
                  <a:srgbClr val="000000"/>
                </a:solidFill>
              </a:rPr>
              <a:t>3 year naturalization collaborative </a:t>
            </a:r>
            <a:endParaRPr lang="en-US" sz="2000" kern="0" dirty="0" smtClean="0">
              <a:solidFill>
                <a:srgbClr val="000000"/>
              </a:solidFill>
            </a:endParaRPr>
          </a:p>
          <a:p>
            <a:pPr marL="0" lvl="1" eaLnBrk="0" fontAlgn="base" hangingPunct="0">
              <a:lnSpc>
                <a:spcPts val="900"/>
              </a:lnSpc>
              <a:spcAft>
                <a:spcPct val="0"/>
              </a:spcAft>
            </a:pPr>
            <a:endParaRPr lang="en-US" sz="2000" kern="0" dirty="0">
              <a:solidFill>
                <a:srgbClr val="000000"/>
              </a:solidFill>
            </a:endParaRPr>
          </a:p>
          <a:p>
            <a:pPr marL="741363" lvl="1" indent="-285750" eaLnBrk="0" fontAlgn="base" hangingPunct="0">
              <a:spcBef>
                <a:spcPct val="20000"/>
              </a:spcBef>
              <a:spcAft>
                <a:spcPct val="0"/>
              </a:spcAft>
              <a:buFontTx/>
              <a:buChar char="–"/>
            </a:pPr>
            <a:r>
              <a:rPr lang="en-US" sz="2000" kern="0" dirty="0">
                <a:solidFill>
                  <a:srgbClr val="000000"/>
                </a:solidFill>
              </a:rPr>
              <a:t>$1.2M Budget – ½ from City, leveraging additional money from five local foundations along with technical assistance from </a:t>
            </a:r>
            <a:r>
              <a:rPr lang="en-US" sz="2000" kern="0" dirty="0" err="1">
                <a:solidFill>
                  <a:srgbClr val="000000"/>
                </a:solidFill>
              </a:rPr>
              <a:t>Grantmakers</a:t>
            </a:r>
            <a:r>
              <a:rPr lang="en-US" sz="2000" kern="0" dirty="0">
                <a:solidFill>
                  <a:srgbClr val="000000"/>
                </a:solidFill>
              </a:rPr>
              <a:t> Concerned with Immigrants and Refugees (GCIR) and the Immigrant Legal Resource Center (ILRC</a:t>
            </a:r>
            <a:r>
              <a:rPr lang="en-US" sz="2000" kern="0" dirty="0" smtClean="0">
                <a:solidFill>
                  <a:srgbClr val="000000"/>
                </a:solidFill>
              </a:rPr>
              <a:t>)</a:t>
            </a:r>
          </a:p>
          <a:p>
            <a:pPr marL="0" lvl="1" eaLnBrk="0" fontAlgn="base" hangingPunct="0">
              <a:lnSpc>
                <a:spcPts val="900"/>
              </a:lnSpc>
              <a:spcAft>
                <a:spcPct val="0"/>
              </a:spcAft>
            </a:pPr>
            <a:endParaRPr lang="en-US" sz="2000" kern="0" dirty="0">
              <a:solidFill>
                <a:srgbClr val="000000"/>
              </a:solidFill>
            </a:endParaRPr>
          </a:p>
          <a:p>
            <a:pPr marL="741363" lvl="1" indent="-285750" eaLnBrk="0" fontAlgn="base" hangingPunct="0">
              <a:spcBef>
                <a:spcPct val="20000"/>
              </a:spcBef>
              <a:spcAft>
                <a:spcPct val="0"/>
              </a:spcAft>
              <a:buFontTx/>
              <a:buChar char="–"/>
            </a:pPr>
            <a:r>
              <a:rPr lang="en-US" sz="2000" kern="0" dirty="0">
                <a:solidFill>
                  <a:srgbClr val="000000"/>
                </a:solidFill>
              </a:rPr>
              <a:t>7 community-based organizations provide series of free legal and citizenship application workshops and language assistance to eligible immigrants.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828800"/>
          </a:xfrm>
        </p:spPr>
        <p:txBody>
          <a:bodyPr/>
          <a:lstStyle/>
          <a:p>
            <a:r>
              <a:rPr lang="en-US" sz="3600" b="1" dirty="0" smtClean="0"/>
              <a:t>How Can Local Officials Help Immigrants Become Naturalized Citizens?</a:t>
            </a:r>
            <a:endParaRPr lang="en-US" sz="3600" b="1" dirty="0"/>
          </a:p>
        </p:txBody>
      </p:sp>
      <p:sp>
        <p:nvSpPr>
          <p:cNvPr id="3" name="Text Placeholder 2"/>
          <p:cNvSpPr>
            <a:spLocks noGrp="1"/>
          </p:cNvSpPr>
          <p:nvPr>
            <p:ph type="body" idx="1"/>
          </p:nvPr>
        </p:nvSpPr>
        <p:spPr>
          <a:xfrm>
            <a:off x="381000" y="1752600"/>
            <a:ext cx="8229600" cy="990600"/>
          </a:xfrm>
        </p:spPr>
        <p:txBody>
          <a:bodyPr/>
          <a:lstStyle/>
          <a:p>
            <a:pPr marL="514350" lvl="0" indent="-514350">
              <a:spcBef>
                <a:spcPts val="0"/>
              </a:spcBef>
              <a:buFont typeface="+mj-lt"/>
              <a:buAutoNum type="arabicPeriod" startAt="6"/>
            </a:pPr>
            <a:r>
              <a:rPr lang="en-US" sz="2800" dirty="0" smtClean="0"/>
              <a:t>Partner </a:t>
            </a:r>
            <a:r>
              <a:rPr lang="en-US" sz="2800" dirty="0"/>
              <a:t>with U.S. Citizenship and Immigration </a:t>
            </a:r>
            <a:r>
              <a:rPr lang="en-US" sz="2800" dirty="0" smtClean="0"/>
              <a:t>Services</a:t>
            </a:r>
          </a:p>
          <a:p>
            <a:pPr>
              <a:buNone/>
            </a:pPr>
            <a:endParaRPr lang="en-US" sz="2000" dirty="0" smtClean="0"/>
          </a:p>
          <a:p>
            <a:pPr>
              <a:buNone/>
            </a:pPr>
            <a:endParaRPr lang="en-US" dirty="0"/>
          </a:p>
        </p:txBody>
      </p:sp>
      <p:sp>
        <p:nvSpPr>
          <p:cNvPr id="5" name="TextBox 4"/>
          <p:cNvSpPr txBox="1"/>
          <p:nvPr/>
        </p:nvSpPr>
        <p:spPr>
          <a:xfrm>
            <a:off x="732971" y="2629877"/>
            <a:ext cx="6629400" cy="461665"/>
          </a:xfrm>
          <a:prstGeom prst="rect">
            <a:avLst/>
          </a:prstGeom>
          <a:noFill/>
        </p:spPr>
        <p:txBody>
          <a:bodyPr wrap="square" rtlCol="0">
            <a:spAutoFit/>
          </a:bodyPr>
          <a:lstStyle/>
          <a:p>
            <a:pPr marL="341313" lvl="0" indent="-342900" eaLnBrk="0" fontAlgn="base" hangingPunct="0">
              <a:spcBef>
                <a:spcPct val="20000"/>
              </a:spcBef>
              <a:spcAft>
                <a:spcPct val="0"/>
              </a:spcAft>
              <a:buFontTx/>
              <a:buChar char="•"/>
            </a:pPr>
            <a:r>
              <a:rPr lang="en-US" sz="2400" b="1" kern="0" dirty="0">
                <a:solidFill>
                  <a:srgbClr val="000000"/>
                </a:solidFill>
              </a:rPr>
              <a:t>LAPL – 73 libraries</a:t>
            </a:r>
          </a:p>
        </p:txBody>
      </p:sp>
      <p:sp>
        <p:nvSpPr>
          <p:cNvPr id="6" name="TextBox 5"/>
          <p:cNvSpPr txBox="1"/>
          <p:nvPr/>
        </p:nvSpPr>
        <p:spPr>
          <a:xfrm>
            <a:off x="381000" y="3091541"/>
            <a:ext cx="8447316" cy="2646878"/>
          </a:xfrm>
          <a:prstGeom prst="rect">
            <a:avLst/>
          </a:prstGeom>
          <a:noFill/>
        </p:spPr>
        <p:txBody>
          <a:bodyPr wrap="square" rtlCol="0">
            <a:spAutoFit/>
          </a:bodyPr>
          <a:lstStyle/>
          <a:p>
            <a:pPr marL="741363" lvl="1" indent="-285750" eaLnBrk="0" fontAlgn="base" hangingPunct="0">
              <a:spcBef>
                <a:spcPct val="20000"/>
              </a:spcBef>
              <a:spcAft>
                <a:spcPct val="0"/>
              </a:spcAft>
              <a:buFontTx/>
              <a:buChar char="–"/>
            </a:pPr>
            <a:r>
              <a:rPr lang="en-US" sz="2000" kern="0" dirty="0">
                <a:solidFill>
                  <a:srgbClr val="000000"/>
                </a:solidFill>
              </a:rPr>
              <a:t>Designates citizenship </a:t>
            </a:r>
            <a:r>
              <a:rPr lang="en-US" sz="2000" kern="0" dirty="0" smtClean="0">
                <a:solidFill>
                  <a:srgbClr val="000000"/>
                </a:solidFill>
              </a:rPr>
              <a:t>corners</a:t>
            </a:r>
          </a:p>
          <a:p>
            <a:pPr marL="0" lvl="1" eaLnBrk="0" fontAlgn="base" hangingPunct="0">
              <a:lnSpc>
                <a:spcPts val="900"/>
              </a:lnSpc>
              <a:spcAft>
                <a:spcPct val="0"/>
              </a:spcAft>
              <a:buFontTx/>
              <a:buChar char="–"/>
            </a:pPr>
            <a:endParaRPr lang="en-US" sz="2000" kern="0" dirty="0">
              <a:solidFill>
                <a:srgbClr val="000000"/>
              </a:solidFill>
            </a:endParaRPr>
          </a:p>
          <a:p>
            <a:pPr marL="741363" lvl="1" indent="-285750" eaLnBrk="0" fontAlgn="base" hangingPunct="0">
              <a:spcBef>
                <a:spcPct val="20000"/>
              </a:spcBef>
              <a:spcAft>
                <a:spcPct val="0"/>
              </a:spcAft>
              <a:buFontTx/>
              <a:buChar char="–"/>
            </a:pPr>
            <a:r>
              <a:rPr lang="en-US" sz="2000" kern="0" dirty="0">
                <a:solidFill>
                  <a:srgbClr val="000000"/>
                </a:solidFill>
              </a:rPr>
              <a:t>Hold citizenship </a:t>
            </a:r>
            <a:r>
              <a:rPr lang="en-US" sz="2000" kern="0" dirty="0" smtClean="0">
                <a:solidFill>
                  <a:srgbClr val="000000"/>
                </a:solidFill>
              </a:rPr>
              <a:t>workshops</a:t>
            </a:r>
          </a:p>
          <a:p>
            <a:pPr marL="0" lvl="1" eaLnBrk="0" fontAlgn="base" hangingPunct="0">
              <a:lnSpc>
                <a:spcPts val="900"/>
              </a:lnSpc>
              <a:spcAft>
                <a:spcPct val="0"/>
              </a:spcAft>
              <a:buFontTx/>
              <a:buChar char="–"/>
            </a:pPr>
            <a:endParaRPr lang="en-US" sz="2000" kern="0" dirty="0">
              <a:solidFill>
                <a:srgbClr val="000000"/>
              </a:solidFill>
            </a:endParaRPr>
          </a:p>
          <a:p>
            <a:pPr marL="741363" lvl="1" indent="-285750" eaLnBrk="0" fontAlgn="base" hangingPunct="0">
              <a:spcBef>
                <a:spcPct val="20000"/>
              </a:spcBef>
              <a:spcAft>
                <a:spcPct val="0"/>
              </a:spcAft>
              <a:buFontTx/>
              <a:buChar char="–"/>
            </a:pPr>
            <a:r>
              <a:rPr lang="en-US" sz="2000" kern="0" dirty="0">
                <a:solidFill>
                  <a:srgbClr val="000000"/>
                </a:solidFill>
              </a:rPr>
              <a:t>Provide referrals </a:t>
            </a:r>
            <a:endParaRPr lang="en-US" sz="2000" kern="0" dirty="0" smtClean="0">
              <a:solidFill>
                <a:srgbClr val="000000"/>
              </a:solidFill>
            </a:endParaRPr>
          </a:p>
          <a:p>
            <a:pPr marL="0" lvl="1" eaLnBrk="0" fontAlgn="base" hangingPunct="0">
              <a:lnSpc>
                <a:spcPts val="900"/>
              </a:lnSpc>
              <a:spcAft>
                <a:spcPct val="0"/>
              </a:spcAft>
              <a:buFontTx/>
              <a:buChar char="–"/>
            </a:pPr>
            <a:endParaRPr lang="en-US" sz="2000" kern="0" dirty="0">
              <a:solidFill>
                <a:srgbClr val="000000"/>
              </a:solidFill>
            </a:endParaRPr>
          </a:p>
          <a:p>
            <a:pPr marL="741363" lvl="1" indent="-285750" eaLnBrk="0" fontAlgn="base" hangingPunct="0">
              <a:spcBef>
                <a:spcPct val="20000"/>
              </a:spcBef>
              <a:spcAft>
                <a:spcPct val="0"/>
              </a:spcAft>
              <a:buFontTx/>
              <a:buChar char="–"/>
            </a:pPr>
            <a:r>
              <a:rPr lang="en-US" sz="2000" kern="0" dirty="0">
                <a:solidFill>
                  <a:srgbClr val="000000"/>
                </a:solidFill>
              </a:rPr>
              <a:t>Provide materials in Spanish, Korean, Chinese, Vietnamese, Farsi, Russian and </a:t>
            </a:r>
            <a:r>
              <a:rPr lang="en-US" sz="2000" kern="0" dirty="0" smtClean="0">
                <a:solidFill>
                  <a:srgbClr val="000000"/>
                </a:solidFill>
              </a:rPr>
              <a:t>Japanese</a:t>
            </a:r>
          </a:p>
          <a:p>
            <a:pPr marL="0" lvl="1" eaLnBrk="0" fontAlgn="base" hangingPunct="0">
              <a:lnSpc>
                <a:spcPts val="900"/>
              </a:lnSpc>
              <a:spcAft>
                <a:spcPct val="0"/>
              </a:spcAft>
              <a:buFontTx/>
              <a:buChar char="–"/>
            </a:pPr>
            <a:endParaRPr lang="en-US" sz="2000" kern="0" dirty="0">
              <a:solidFill>
                <a:srgbClr val="000000"/>
              </a:solidFill>
            </a:endParaRPr>
          </a:p>
          <a:p>
            <a:pPr marL="741363" lvl="1" indent="-285750" eaLnBrk="0" fontAlgn="base" hangingPunct="0">
              <a:spcBef>
                <a:spcPct val="20000"/>
              </a:spcBef>
              <a:spcAft>
                <a:spcPct val="0"/>
              </a:spcAft>
              <a:buFontTx/>
              <a:buChar char="–"/>
            </a:pPr>
            <a:r>
              <a:rPr lang="en-US" sz="2000" kern="0" dirty="0">
                <a:solidFill>
                  <a:srgbClr val="000000"/>
                </a:solidFill>
              </a:rPr>
              <a:t>Help members of the community better understand naturalization</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447800"/>
          </a:xfrm>
        </p:spPr>
        <p:txBody>
          <a:bodyPr/>
          <a:lstStyle/>
          <a:p>
            <a:r>
              <a:rPr lang="en-US" sz="3600" b="1" dirty="0" smtClean="0"/>
              <a:t>How Can Local Officials Help Immigrants Become Naturalized Citizens?</a:t>
            </a:r>
            <a:endParaRPr lang="en-US" sz="3600" dirty="0"/>
          </a:p>
        </p:txBody>
      </p:sp>
      <p:sp>
        <p:nvSpPr>
          <p:cNvPr id="3" name="Text Placeholder 2"/>
          <p:cNvSpPr>
            <a:spLocks noGrp="1"/>
          </p:cNvSpPr>
          <p:nvPr>
            <p:ph type="body" idx="1"/>
          </p:nvPr>
        </p:nvSpPr>
        <p:spPr>
          <a:xfrm>
            <a:off x="914400" y="2057400"/>
            <a:ext cx="7239000" cy="3581400"/>
          </a:xfrm>
        </p:spPr>
        <p:txBody>
          <a:bodyPr/>
          <a:lstStyle/>
          <a:p>
            <a:pPr marL="512763" indent="-514350">
              <a:buFont typeface="+mj-lt"/>
              <a:buAutoNum type="arabicPeriod" startAt="7"/>
            </a:pPr>
            <a:r>
              <a:rPr lang="en-US" sz="2800" dirty="0" smtClean="0"/>
              <a:t>Apply </a:t>
            </a:r>
            <a:r>
              <a:rPr lang="en-US" sz="2800" dirty="0"/>
              <a:t>for federal </a:t>
            </a:r>
            <a:r>
              <a:rPr lang="en-US" sz="2800" dirty="0" smtClean="0"/>
              <a:t>mini-grants</a:t>
            </a:r>
          </a:p>
          <a:p>
            <a:pPr marL="0" indent="0">
              <a:lnSpc>
                <a:spcPts val="1800"/>
              </a:lnSpc>
              <a:spcBef>
                <a:spcPts val="0"/>
              </a:spcBef>
              <a:buNone/>
            </a:pPr>
            <a:endParaRPr lang="en-US" sz="2800" dirty="0"/>
          </a:p>
          <a:p>
            <a:pPr lvl="1"/>
            <a:r>
              <a:rPr lang="en-US" sz="2400" dirty="0">
                <a:solidFill>
                  <a:srgbClr val="800000"/>
                </a:solidFill>
              </a:rPr>
              <a:t>Cities and Counties </a:t>
            </a:r>
            <a:r>
              <a:rPr lang="en-US" sz="2400" dirty="0" smtClean="0">
                <a:solidFill>
                  <a:srgbClr val="800000"/>
                </a:solidFill>
              </a:rPr>
              <a:t>eligible</a:t>
            </a: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Since the creation of these grants, the U.S. Citizenship and Immigration Services awarded $23.2 million through 142 grants to immigrant-serving organizations, including schools, libraries, and cities</a:t>
            </a:r>
          </a:p>
          <a:p>
            <a:endParaRPr lang="en-US" sz="2000" dirty="0" smtClean="0"/>
          </a:p>
          <a:p>
            <a:endParaRPr lang="en-US" sz="2000" dirty="0" smtClean="0"/>
          </a:p>
          <a:p>
            <a:pPr>
              <a:buNone/>
            </a:pPr>
            <a:endParaRPr 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lstStyle/>
          <a:p>
            <a:r>
              <a:rPr lang="en-US" sz="3600" b="1" dirty="0"/>
              <a:t>How Can Local Officials Help Immigrants Become Naturalized Citizens?</a:t>
            </a:r>
            <a:endParaRPr lang="en-US" sz="3600" dirty="0"/>
          </a:p>
        </p:txBody>
      </p:sp>
      <p:sp>
        <p:nvSpPr>
          <p:cNvPr id="3" name="Text Placeholder 2"/>
          <p:cNvSpPr>
            <a:spLocks noGrp="1"/>
          </p:cNvSpPr>
          <p:nvPr>
            <p:ph type="body" idx="1"/>
          </p:nvPr>
        </p:nvSpPr>
        <p:spPr>
          <a:xfrm>
            <a:off x="457200" y="2286000"/>
            <a:ext cx="8229600" cy="3276600"/>
          </a:xfrm>
        </p:spPr>
        <p:txBody>
          <a:bodyPr/>
          <a:lstStyle/>
          <a:p>
            <a:pPr marL="512763" lvl="0" indent="-514350">
              <a:buFont typeface="+mj-lt"/>
              <a:buAutoNum type="arabicPeriod" startAt="8"/>
            </a:pPr>
            <a:r>
              <a:rPr lang="en-US" sz="2800" dirty="0" smtClean="0"/>
              <a:t>Distribute </a:t>
            </a:r>
            <a:r>
              <a:rPr lang="en-US" sz="2800" dirty="0"/>
              <a:t>information on naturalization efforts and </a:t>
            </a:r>
            <a:r>
              <a:rPr lang="en-US" sz="2800" dirty="0" smtClean="0"/>
              <a:t>technology</a:t>
            </a:r>
          </a:p>
          <a:p>
            <a:pPr marL="0" lvl="0" indent="0">
              <a:lnSpc>
                <a:spcPts val="1800"/>
              </a:lnSpc>
              <a:spcBef>
                <a:spcPts val="0"/>
              </a:spcBef>
              <a:buNone/>
            </a:pPr>
            <a:endParaRPr lang="en-US" sz="2800" dirty="0"/>
          </a:p>
          <a:p>
            <a:pPr lvl="1"/>
            <a:r>
              <a:rPr lang="en-US" sz="2400" dirty="0">
                <a:solidFill>
                  <a:srgbClr val="800000"/>
                </a:solidFill>
              </a:rPr>
              <a:t>Use the ethnic media to inform immigrant communities of your </a:t>
            </a:r>
            <a:r>
              <a:rPr lang="en-US" sz="2400" dirty="0" smtClean="0">
                <a:solidFill>
                  <a:srgbClr val="800000"/>
                </a:solidFill>
              </a:rPr>
              <a:t>efforts</a:t>
            </a: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Citizenshipworks.org</a:t>
            </a:r>
          </a:p>
          <a:p>
            <a:endParaRPr lang="en-US" dirty="0"/>
          </a:p>
        </p:txBody>
      </p:sp>
    </p:spTree>
    <p:extLst>
      <p:ext uri="{BB962C8B-B14F-4D97-AF65-F5344CB8AC3E}">
        <p14:creationId xmlns:p14="http://schemas.microsoft.com/office/powerpoint/2010/main" val="30139043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sz="3600" b="1" dirty="0" smtClean="0"/>
              <a:t>How Can Local Officials Help Immigrants Become Naturalized Citizens?</a:t>
            </a:r>
            <a:endParaRPr lang="en-US" sz="3600" dirty="0"/>
          </a:p>
        </p:txBody>
      </p:sp>
      <p:sp>
        <p:nvSpPr>
          <p:cNvPr id="3" name="Text Placeholder 2"/>
          <p:cNvSpPr>
            <a:spLocks noGrp="1"/>
          </p:cNvSpPr>
          <p:nvPr>
            <p:ph type="body" idx="1"/>
          </p:nvPr>
        </p:nvSpPr>
        <p:spPr>
          <a:xfrm>
            <a:off x="457200" y="1905000"/>
            <a:ext cx="8229600" cy="3962400"/>
          </a:xfrm>
        </p:spPr>
        <p:txBody>
          <a:bodyPr/>
          <a:lstStyle/>
          <a:p>
            <a:pPr marL="457200" indent="-457200"/>
            <a:r>
              <a:rPr lang="en-US" sz="2800" b="1" dirty="0"/>
              <a:t>Citizenship Works - an interactive software that provides</a:t>
            </a:r>
            <a:r>
              <a:rPr lang="en-US" sz="2800" b="1" dirty="0" smtClean="0"/>
              <a:t>:</a:t>
            </a:r>
          </a:p>
          <a:p>
            <a:pPr marL="0" lvl="0" indent="0">
              <a:lnSpc>
                <a:spcPts val="1800"/>
              </a:lnSpc>
              <a:spcBef>
                <a:spcPts val="0"/>
              </a:spcBef>
              <a:buNone/>
            </a:pPr>
            <a:endParaRPr lang="en-US" sz="2800" dirty="0"/>
          </a:p>
          <a:p>
            <a:pPr lvl="1"/>
            <a:r>
              <a:rPr lang="en-US" sz="2400" dirty="0">
                <a:solidFill>
                  <a:srgbClr val="800000"/>
                </a:solidFill>
              </a:rPr>
              <a:t>Free, step-by-step naturalization </a:t>
            </a:r>
            <a:r>
              <a:rPr lang="en-US" sz="2400" dirty="0" smtClean="0">
                <a:solidFill>
                  <a:srgbClr val="800000"/>
                </a:solidFill>
              </a:rPr>
              <a:t>information</a:t>
            </a: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Naturalization forms </a:t>
            </a:r>
            <a:endParaRPr lang="en-US" sz="2400" dirty="0" smtClean="0">
              <a:solidFill>
                <a:srgbClr val="800000"/>
              </a:solidFill>
            </a:endParaRPr>
          </a:p>
          <a:p>
            <a:pPr marL="0" lvl="1" indent="0">
              <a:lnSpc>
                <a:spcPts val="1500"/>
              </a:lnSpc>
              <a:spcBef>
                <a:spcPts val="0"/>
              </a:spcBef>
              <a:buNone/>
            </a:pPr>
            <a:endParaRPr lang="en-US" sz="2400" dirty="0">
              <a:solidFill>
                <a:srgbClr val="800000"/>
              </a:solidFill>
            </a:endParaRPr>
          </a:p>
          <a:p>
            <a:pPr lvl="1"/>
            <a:r>
              <a:rPr lang="en-US" sz="2400" dirty="0">
                <a:solidFill>
                  <a:srgbClr val="800000"/>
                </a:solidFill>
              </a:rPr>
              <a:t>Self-paced tutorial that explained the </a:t>
            </a:r>
            <a:r>
              <a:rPr lang="en-US" sz="2400" dirty="0" smtClean="0">
                <a:solidFill>
                  <a:srgbClr val="800000"/>
                </a:solidFill>
              </a:rPr>
              <a:t>process</a:t>
            </a:r>
          </a:p>
          <a:p>
            <a:pPr marL="0" lvl="1" indent="0">
              <a:lnSpc>
                <a:spcPts val="1500"/>
              </a:lnSpc>
              <a:spcBef>
                <a:spcPts val="0"/>
              </a:spcBef>
              <a:buNone/>
            </a:pPr>
            <a:endParaRPr lang="en-US" sz="2400" dirty="0" smtClean="0">
              <a:solidFill>
                <a:srgbClr val="800000"/>
              </a:solidFill>
            </a:endParaRPr>
          </a:p>
          <a:p>
            <a:pPr lvl="1"/>
            <a:r>
              <a:rPr lang="en-US" sz="2400" dirty="0" smtClean="0">
                <a:solidFill>
                  <a:srgbClr val="800000"/>
                </a:solidFill>
              </a:rPr>
              <a:t>Links </a:t>
            </a:r>
            <a:r>
              <a:rPr lang="en-US" sz="2400" dirty="0">
                <a:solidFill>
                  <a:srgbClr val="800000"/>
                </a:solidFill>
              </a:rPr>
              <a:t>to other resources and information about citizenship available online</a:t>
            </a:r>
          </a:p>
          <a:p>
            <a:pPr>
              <a:buNone/>
            </a:pPr>
            <a:endParaRPr 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lstStyle/>
          <a:p>
            <a:r>
              <a:rPr lang="en-US" b="1" dirty="0" smtClean="0"/>
              <a:t/>
            </a:r>
            <a:br>
              <a:rPr lang="en-US" b="1" dirty="0" smtClean="0"/>
            </a:br>
            <a:r>
              <a:rPr lang="en-US" sz="3600" b="1" dirty="0" smtClean="0"/>
              <a:t>How Can Local Officials Help Post-Naturalization</a:t>
            </a:r>
            <a:r>
              <a:rPr lang="en-US" dirty="0" smtClean="0"/>
              <a:t/>
            </a:r>
            <a:br>
              <a:rPr lang="en-US" dirty="0" smtClean="0"/>
            </a:br>
            <a:endParaRPr lang="en-US" dirty="0"/>
          </a:p>
        </p:txBody>
      </p:sp>
      <p:sp>
        <p:nvSpPr>
          <p:cNvPr id="3" name="Text Placeholder 2"/>
          <p:cNvSpPr>
            <a:spLocks noGrp="1"/>
          </p:cNvSpPr>
          <p:nvPr>
            <p:ph type="body" idx="1"/>
          </p:nvPr>
        </p:nvSpPr>
        <p:spPr>
          <a:xfrm>
            <a:off x="457200" y="1905000"/>
            <a:ext cx="8229600" cy="3124200"/>
          </a:xfrm>
        </p:spPr>
        <p:txBody>
          <a:bodyPr/>
          <a:lstStyle/>
          <a:p>
            <a:pPr marL="512763" indent="-514350">
              <a:buAutoNum type="arabicPeriod"/>
            </a:pPr>
            <a:r>
              <a:rPr lang="en-US" sz="2800" dirty="0" smtClean="0"/>
              <a:t>Attend/Speak at a naturalization ceremony</a:t>
            </a:r>
          </a:p>
          <a:p>
            <a:pPr marL="0" indent="0">
              <a:lnSpc>
                <a:spcPts val="1800"/>
              </a:lnSpc>
              <a:spcBef>
                <a:spcPts val="0"/>
              </a:spcBef>
              <a:buNone/>
            </a:pPr>
            <a:endParaRPr lang="en-US" sz="2800" dirty="0" smtClean="0"/>
          </a:p>
          <a:p>
            <a:pPr lvl="0"/>
            <a:r>
              <a:rPr lang="en-US" sz="2400" dirty="0" smtClean="0"/>
              <a:t>Underscore the importance of citizenship</a:t>
            </a:r>
          </a:p>
          <a:p>
            <a:pPr marL="0" lvl="0" indent="0">
              <a:lnSpc>
                <a:spcPts val="1500"/>
              </a:lnSpc>
              <a:spcBef>
                <a:spcPts val="0"/>
              </a:spcBef>
              <a:buNone/>
            </a:pPr>
            <a:endParaRPr lang="en-US" sz="2400" dirty="0" smtClean="0"/>
          </a:p>
          <a:p>
            <a:pPr lvl="0"/>
            <a:r>
              <a:rPr lang="en-US" sz="2400" dirty="0" smtClean="0"/>
              <a:t>Help deepen new citizens’ involvement in community affairs</a:t>
            </a:r>
          </a:p>
          <a:p>
            <a:pPr marL="0" lvl="0" indent="0">
              <a:lnSpc>
                <a:spcPts val="1500"/>
              </a:lnSpc>
              <a:spcBef>
                <a:spcPts val="0"/>
              </a:spcBef>
              <a:buNone/>
            </a:pPr>
            <a:endParaRPr lang="en-US" sz="2400" dirty="0" smtClean="0"/>
          </a:p>
          <a:p>
            <a:pPr lvl="0"/>
            <a:r>
              <a:rPr lang="en-US" sz="2400" dirty="0" smtClean="0"/>
              <a:t>Signal to immigrant community that they are welcome</a:t>
            </a:r>
          </a:p>
          <a:p>
            <a:pPr marL="0" lvl="0" indent="0">
              <a:lnSpc>
                <a:spcPts val="1500"/>
              </a:lnSpc>
              <a:spcBef>
                <a:spcPts val="0"/>
              </a:spcBef>
              <a:buNone/>
            </a:pPr>
            <a:endParaRPr lang="en-US" sz="2400" dirty="0" smtClean="0"/>
          </a:p>
          <a:p>
            <a:r>
              <a:rPr lang="en-US" sz="2400" dirty="0" smtClean="0">
                <a:solidFill>
                  <a:srgbClr val="800000"/>
                </a:solidFill>
              </a:rPr>
              <a:t>Examples: The Vice-Mayor of Campbell and the Mayor of Redwood City welcomed new citizens last year.</a:t>
            </a:r>
          </a:p>
          <a:p>
            <a:pPr>
              <a:buNone/>
            </a:pPr>
            <a:endParaRPr lang="en-US" sz="2000" dirty="0" smtClean="0"/>
          </a:p>
          <a:p>
            <a:endParaRPr lang="en-US" dirty="0" smtClean="0"/>
          </a:p>
          <a:p>
            <a:pPr>
              <a:buNone/>
            </a:pPr>
            <a:endParaRPr lang="en-US"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t>How Can Local Officials Help Post-Naturalization</a:t>
            </a:r>
            <a:endParaRPr lang="en-US" dirty="0"/>
          </a:p>
        </p:txBody>
      </p:sp>
      <p:sp>
        <p:nvSpPr>
          <p:cNvPr id="3" name="Text Placeholder 2"/>
          <p:cNvSpPr>
            <a:spLocks noGrp="1"/>
          </p:cNvSpPr>
          <p:nvPr>
            <p:ph type="body" idx="1"/>
          </p:nvPr>
        </p:nvSpPr>
        <p:spPr>
          <a:xfrm>
            <a:off x="457200" y="2133600"/>
            <a:ext cx="8229600" cy="2590800"/>
          </a:xfrm>
        </p:spPr>
        <p:txBody>
          <a:bodyPr/>
          <a:lstStyle/>
          <a:p>
            <a:pPr lvl="0">
              <a:buNone/>
            </a:pPr>
            <a:r>
              <a:rPr lang="en-US" sz="2800" dirty="0">
                <a:solidFill>
                  <a:srgbClr val="000000"/>
                </a:solidFill>
              </a:rPr>
              <a:t>2. Host a Naturalization </a:t>
            </a:r>
            <a:r>
              <a:rPr lang="en-US" sz="2800" dirty="0" smtClean="0">
                <a:solidFill>
                  <a:srgbClr val="000000"/>
                </a:solidFill>
              </a:rPr>
              <a:t>Ceremony</a:t>
            </a:r>
          </a:p>
          <a:p>
            <a:pPr marL="0" lvl="0" indent="0">
              <a:lnSpc>
                <a:spcPts val="1800"/>
              </a:lnSpc>
              <a:spcBef>
                <a:spcPts val="0"/>
              </a:spcBef>
              <a:buNone/>
            </a:pPr>
            <a:endParaRPr lang="en-US" sz="2800" dirty="0">
              <a:solidFill>
                <a:srgbClr val="000000"/>
              </a:solidFill>
            </a:endParaRPr>
          </a:p>
          <a:p>
            <a:pPr lvl="0"/>
            <a:r>
              <a:rPr lang="en-US" sz="2400" dirty="0">
                <a:solidFill>
                  <a:srgbClr val="000000"/>
                </a:solidFill>
              </a:rPr>
              <a:t>Consider offering space at municipal sites during times when they are not regularly </a:t>
            </a:r>
            <a:r>
              <a:rPr lang="en-US" sz="2400" dirty="0" smtClean="0">
                <a:solidFill>
                  <a:srgbClr val="000000"/>
                </a:solidFill>
              </a:rPr>
              <a:t>used</a:t>
            </a:r>
          </a:p>
          <a:p>
            <a:pPr marL="0" lvl="0" indent="0">
              <a:lnSpc>
                <a:spcPts val="1500"/>
              </a:lnSpc>
              <a:spcBef>
                <a:spcPts val="0"/>
              </a:spcBef>
              <a:buNone/>
            </a:pPr>
            <a:endParaRPr lang="en-US" sz="2400" dirty="0">
              <a:solidFill>
                <a:srgbClr val="000000"/>
              </a:solidFill>
            </a:endParaRPr>
          </a:p>
          <a:p>
            <a:pPr lvl="0"/>
            <a:r>
              <a:rPr lang="en-US" sz="2400" dirty="0">
                <a:solidFill>
                  <a:srgbClr val="800000"/>
                </a:solidFill>
              </a:rPr>
              <a:t>July 4</a:t>
            </a:r>
            <a:r>
              <a:rPr lang="en-US" sz="2400" baseline="30000" dirty="0">
                <a:solidFill>
                  <a:srgbClr val="800000"/>
                </a:solidFill>
              </a:rPr>
              <a:t>th</a:t>
            </a:r>
            <a:r>
              <a:rPr lang="en-US" sz="2400" dirty="0">
                <a:solidFill>
                  <a:srgbClr val="800000"/>
                </a:solidFill>
              </a:rPr>
              <a:t>, Constitution Day and Citizenship Day</a:t>
            </a:r>
            <a:r>
              <a:rPr lang="en-US" sz="2400" dirty="0">
                <a:solidFill>
                  <a:srgbClr val="000000"/>
                </a:solidFill>
              </a:rPr>
              <a:t> - high profile opportunities for local governments to recognize new citizens</a:t>
            </a:r>
          </a:p>
          <a:p>
            <a:endParaRPr lang="en-US" dirty="0"/>
          </a:p>
        </p:txBody>
      </p:sp>
    </p:spTree>
    <p:extLst>
      <p:ext uri="{BB962C8B-B14F-4D97-AF65-F5344CB8AC3E}">
        <p14:creationId xmlns:p14="http://schemas.microsoft.com/office/powerpoint/2010/main" val="9330482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8" descr="Cubes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62" y="914400"/>
            <a:ext cx="4151472"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9"/>
          <p:cNvSpPr txBox="1">
            <a:spLocks noChangeArrowheads="1"/>
          </p:cNvSpPr>
          <p:nvPr/>
        </p:nvSpPr>
        <p:spPr bwMode="auto">
          <a:xfrm>
            <a:off x="4419600" y="1600200"/>
            <a:ext cx="4495800" cy="271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defTabSz="912813" eaLnBrk="0" hangingPunct="0">
              <a:defRPr sz="3600">
                <a:solidFill>
                  <a:schemeClr val="tx1"/>
                </a:solidFill>
                <a:latin typeface="Times New Roman" pitchFamily="18" charset="0"/>
              </a:defRPr>
            </a:lvl1pPr>
            <a:lvl2pPr marL="742950" indent="-285750" defTabSz="912813" eaLnBrk="0" hangingPunct="0">
              <a:defRPr sz="3600">
                <a:solidFill>
                  <a:schemeClr val="tx1"/>
                </a:solidFill>
                <a:latin typeface="Times New Roman" pitchFamily="18" charset="0"/>
              </a:defRPr>
            </a:lvl2pPr>
            <a:lvl3pPr marL="1143000" indent="-228600" defTabSz="912813" eaLnBrk="0" hangingPunct="0">
              <a:defRPr sz="3600">
                <a:solidFill>
                  <a:schemeClr val="tx1"/>
                </a:solidFill>
                <a:latin typeface="Times New Roman" pitchFamily="18" charset="0"/>
              </a:defRPr>
            </a:lvl3pPr>
            <a:lvl4pPr marL="1600200" indent="-228600" defTabSz="912813" eaLnBrk="0" hangingPunct="0">
              <a:defRPr sz="3600">
                <a:solidFill>
                  <a:schemeClr val="tx1"/>
                </a:solidFill>
                <a:latin typeface="Times New Roman" pitchFamily="18" charset="0"/>
              </a:defRPr>
            </a:lvl4pPr>
            <a:lvl5pPr marL="2057400" indent="-228600" defTabSz="912813" eaLnBrk="0" hangingPunct="0">
              <a:defRPr sz="3600">
                <a:solidFill>
                  <a:schemeClr val="tx1"/>
                </a:solidFill>
                <a:latin typeface="Times New Roman" pitchFamily="18" charset="0"/>
              </a:defRPr>
            </a:lvl5pPr>
            <a:lvl6pPr marL="2514600" indent="-228600" defTabSz="912813" eaLnBrk="0" fontAlgn="base" hangingPunct="0">
              <a:spcBef>
                <a:spcPct val="0"/>
              </a:spcBef>
              <a:spcAft>
                <a:spcPct val="0"/>
              </a:spcAft>
              <a:defRPr sz="3600">
                <a:solidFill>
                  <a:schemeClr val="tx1"/>
                </a:solidFill>
                <a:latin typeface="Times New Roman" pitchFamily="18" charset="0"/>
              </a:defRPr>
            </a:lvl6pPr>
            <a:lvl7pPr marL="2971800" indent="-228600" defTabSz="912813" eaLnBrk="0" fontAlgn="base" hangingPunct="0">
              <a:spcBef>
                <a:spcPct val="0"/>
              </a:spcBef>
              <a:spcAft>
                <a:spcPct val="0"/>
              </a:spcAft>
              <a:defRPr sz="3600">
                <a:solidFill>
                  <a:schemeClr val="tx1"/>
                </a:solidFill>
                <a:latin typeface="Times New Roman" pitchFamily="18" charset="0"/>
              </a:defRPr>
            </a:lvl7pPr>
            <a:lvl8pPr marL="3429000" indent="-228600" defTabSz="912813" eaLnBrk="0" fontAlgn="base" hangingPunct="0">
              <a:spcBef>
                <a:spcPct val="0"/>
              </a:spcBef>
              <a:spcAft>
                <a:spcPct val="0"/>
              </a:spcAft>
              <a:defRPr sz="3600">
                <a:solidFill>
                  <a:schemeClr val="tx1"/>
                </a:solidFill>
                <a:latin typeface="Times New Roman" pitchFamily="18" charset="0"/>
              </a:defRPr>
            </a:lvl8pPr>
            <a:lvl9pPr marL="3886200" indent="-228600" defTabSz="912813"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50000"/>
              </a:spcBef>
              <a:buFontTx/>
              <a:buChar char="•"/>
            </a:pPr>
            <a:r>
              <a:rPr lang="en-US" sz="2800" dirty="0" smtClean="0">
                <a:latin typeface="+mn-lt"/>
              </a:rPr>
              <a:t>Promoting </a:t>
            </a:r>
            <a:r>
              <a:rPr lang="en-US" sz="2800" dirty="0">
                <a:latin typeface="+mn-lt"/>
              </a:rPr>
              <a:t>good government at the local </a:t>
            </a:r>
            <a:r>
              <a:rPr lang="en-US" sz="2800" dirty="0" smtClean="0">
                <a:latin typeface="+mn-lt"/>
              </a:rPr>
              <a:t>level</a:t>
            </a:r>
          </a:p>
          <a:p>
            <a:pPr marL="0" indent="0" eaLnBrk="1" hangingPunct="1">
              <a:lnSpc>
                <a:spcPts val="1800"/>
              </a:lnSpc>
            </a:pPr>
            <a:endParaRPr lang="en-US" sz="2800" dirty="0">
              <a:latin typeface="+mn-lt"/>
            </a:endParaRPr>
          </a:p>
          <a:p>
            <a:pPr eaLnBrk="1" hangingPunct="1">
              <a:spcBef>
                <a:spcPct val="50000"/>
              </a:spcBef>
              <a:buFontTx/>
              <a:buChar char="•"/>
            </a:pPr>
            <a:r>
              <a:rPr lang="en-US" sz="2800" dirty="0">
                <a:latin typeface="+mn-lt"/>
              </a:rPr>
              <a:t>Practical, impartial and easy-to-use materials</a:t>
            </a:r>
          </a:p>
        </p:txBody>
      </p:sp>
      <p:sp>
        <p:nvSpPr>
          <p:cNvPr id="2" name="TextBox 1"/>
          <p:cNvSpPr txBox="1"/>
          <p:nvPr/>
        </p:nvSpPr>
        <p:spPr>
          <a:xfrm>
            <a:off x="4838700" y="595086"/>
            <a:ext cx="3657600" cy="646331"/>
          </a:xfrm>
          <a:prstGeom prst="rect">
            <a:avLst/>
          </a:prstGeom>
          <a:noFill/>
        </p:spPr>
        <p:txBody>
          <a:bodyPr wrap="square" rtlCol="0">
            <a:spAutoFit/>
          </a:bodyPr>
          <a:lstStyle/>
          <a:p>
            <a:pPr lvl="0">
              <a:spcBef>
                <a:spcPct val="50000"/>
              </a:spcBef>
            </a:pPr>
            <a:r>
              <a:rPr lang="en-US" sz="3600" b="1" dirty="0">
                <a:solidFill>
                  <a:srgbClr val="008080"/>
                </a:solidFill>
                <a:ea typeface="+mj-ea"/>
                <a:cs typeface="+mj-cs"/>
              </a:rPr>
              <a:t>ILG Mission</a:t>
            </a:r>
          </a:p>
        </p:txBody>
      </p:sp>
    </p:spTree>
    <p:custDataLst>
      <p:tags r:id="rId1"/>
    </p:custDataLst>
    <p:extLst>
      <p:ext uri="{BB962C8B-B14F-4D97-AF65-F5344CB8AC3E}">
        <p14:creationId xmlns:p14="http://schemas.microsoft.com/office/powerpoint/2010/main" val="23529290"/>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How Can Local Officials Help Post-Naturalization</a:t>
            </a:r>
            <a:endParaRPr lang="en-US" sz="3600" dirty="0"/>
          </a:p>
        </p:txBody>
      </p:sp>
      <p:sp>
        <p:nvSpPr>
          <p:cNvPr id="3" name="Text Placeholder 2"/>
          <p:cNvSpPr>
            <a:spLocks noGrp="1"/>
          </p:cNvSpPr>
          <p:nvPr>
            <p:ph type="body" idx="1"/>
          </p:nvPr>
        </p:nvSpPr>
        <p:spPr>
          <a:xfrm>
            <a:off x="381000" y="1524000"/>
            <a:ext cx="8229600" cy="3962400"/>
          </a:xfrm>
        </p:spPr>
        <p:txBody>
          <a:bodyPr/>
          <a:lstStyle/>
          <a:p>
            <a:pPr marL="512763" lvl="0" indent="-514350">
              <a:buFont typeface="+mj-lt"/>
              <a:buAutoNum type="arabicPeriod" startAt="3"/>
            </a:pPr>
            <a:r>
              <a:rPr lang="en-US" sz="2800" b="1" dirty="0" smtClean="0"/>
              <a:t>Help New Citizens Register to Vote</a:t>
            </a:r>
          </a:p>
          <a:p>
            <a:pPr marL="0" lvl="0" indent="0">
              <a:lnSpc>
                <a:spcPts val="1800"/>
              </a:lnSpc>
              <a:spcBef>
                <a:spcPts val="0"/>
              </a:spcBef>
              <a:buNone/>
            </a:pPr>
            <a:endParaRPr lang="en-US" sz="2800" b="1" dirty="0" smtClean="0"/>
          </a:p>
          <a:p>
            <a:pPr lvl="1"/>
            <a:r>
              <a:rPr lang="en-US" sz="2400" dirty="0">
                <a:solidFill>
                  <a:srgbClr val="800000"/>
                </a:solidFill>
              </a:rPr>
              <a:t>“Proud to be an American Citizenship Day” Local officials in Monterey and Santa Cruz county partner with the U.S. Citizenship and Immigration Services and a local congressional </a:t>
            </a:r>
            <a:r>
              <a:rPr lang="en-US" sz="2400" dirty="0" smtClean="0">
                <a:solidFill>
                  <a:srgbClr val="800000"/>
                </a:solidFill>
              </a:rPr>
              <a:t>office</a:t>
            </a:r>
          </a:p>
          <a:p>
            <a:pPr marL="0" lvl="1" indent="0">
              <a:lnSpc>
                <a:spcPts val="1500"/>
              </a:lnSpc>
              <a:spcBef>
                <a:spcPts val="0"/>
              </a:spcBef>
              <a:buNone/>
            </a:pPr>
            <a:endParaRPr lang="en-US" sz="2400" dirty="0">
              <a:solidFill>
                <a:srgbClr val="800000"/>
              </a:solidFill>
            </a:endParaRPr>
          </a:p>
          <a:p>
            <a:pPr lvl="1"/>
            <a:r>
              <a:rPr lang="en-US" sz="2400" dirty="0" smtClean="0">
                <a:solidFill>
                  <a:srgbClr val="800000"/>
                </a:solidFill>
              </a:rPr>
              <a:t>Register </a:t>
            </a:r>
            <a:r>
              <a:rPr lang="en-US" sz="2400" dirty="0">
                <a:solidFill>
                  <a:srgbClr val="800000"/>
                </a:solidFill>
              </a:rPr>
              <a:t>new citizens to vote and provide election information</a:t>
            </a:r>
          </a:p>
          <a:p>
            <a:pPr marL="912813" lvl="1" indent="-514350">
              <a:buNone/>
            </a:pPr>
            <a:r>
              <a:rPr lang="en-US" sz="2000" b="1" dirty="0" smtClean="0"/>
              <a:t> </a:t>
            </a:r>
            <a:endParaRPr lang="en-US" sz="20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t>How Can Local Officials Help Post-Naturalization</a:t>
            </a:r>
            <a:endParaRPr lang="en-US" sz="3600" dirty="0"/>
          </a:p>
        </p:txBody>
      </p:sp>
      <p:sp>
        <p:nvSpPr>
          <p:cNvPr id="3" name="Text Placeholder 2"/>
          <p:cNvSpPr>
            <a:spLocks noGrp="1"/>
          </p:cNvSpPr>
          <p:nvPr>
            <p:ph type="body" idx="1"/>
          </p:nvPr>
        </p:nvSpPr>
        <p:spPr>
          <a:xfrm>
            <a:off x="457200" y="1338943"/>
            <a:ext cx="8229600" cy="1066800"/>
          </a:xfrm>
        </p:spPr>
        <p:txBody>
          <a:bodyPr/>
          <a:lstStyle/>
          <a:p>
            <a:pPr marL="514350" indent="-514350">
              <a:spcBef>
                <a:spcPts val="0"/>
              </a:spcBef>
              <a:buFont typeface="+mj-lt"/>
              <a:buAutoNum type="arabicPeriod" startAt="4"/>
            </a:pPr>
            <a:r>
              <a:rPr lang="en-US" sz="2800" dirty="0" smtClean="0"/>
              <a:t>Work with the ethnic media to inform new immigrants on voter registration and voting</a:t>
            </a:r>
          </a:p>
          <a:p>
            <a:pPr marL="0" indent="0">
              <a:lnSpc>
                <a:spcPts val="1800"/>
              </a:lnSpc>
              <a:spcBef>
                <a:spcPts val="0"/>
              </a:spcBef>
              <a:buNone/>
            </a:pPr>
            <a:endParaRPr lang="en-US" sz="2800" dirty="0" smtClean="0"/>
          </a:p>
        </p:txBody>
      </p:sp>
      <p:sp>
        <p:nvSpPr>
          <p:cNvPr id="4" name="TextBox 3"/>
          <p:cNvSpPr txBox="1"/>
          <p:nvPr/>
        </p:nvSpPr>
        <p:spPr>
          <a:xfrm>
            <a:off x="1143000" y="2286000"/>
            <a:ext cx="7315200" cy="2923877"/>
          </a:xfrm>
          <a:prstGeom prst="rect">
            <a:avLst/>
          </a:prstGeom>
          <a:noFill/>
        </p:spPr>
        <p:txBody>
          <a:bodyPr wrap="square" rtlCol="0">
            <a:spAutoFit/>
          </a:bodyPr>
          <a:lstStyle/>
          <a:p>
            <a:pPr marL="342900" lvl="1" indent="-342900" eaLnBrk="0" fontAlgn="base" hangingPunct="0">
              <a:spcAft>
                <a:spcPct val="0"/>
              </a:spcAft>
              <a:buFontTx/>
              <a:buChar char="–"/>
            </a:pPr>
            <a:r>
              <a:rPr lang="en-US" sz="2400" kern="0" dirty="0">
                <a:solidFill>
                  <a:srgbClr val="800000"/>
                </a:solidFill>
              </a:rPr>
              <a:t>Partnership between Contra Costa, Santa Cruz, San Francisco, and Los Angeles county officials and local Univision </a:t>
            </a:r>
            <a:r>
              <a:rPr lang="en-US" sz="2400" kern="0" dirty="0" smtClean="0">
                <a:solidFill>
                  <a:srgbClr val="800000"/>
                </a:solidFill>
              </a:rPr>
              <a:t>Spanish-language stations</a:t>
            </a:r>
            <a:r>
              <a:rPr lang="en-US" sz="2400" kern="0" dirty="0">
                <a:solidFill>
                  <a:srgbClr val="800000"/>
                </a:solidFill>
              </a:rPr>
              <a:t>: </a:t>
            </a:r>
            <a:endParaRPr lang="en-US" sz="2400" kern="0" dirty="0" smtClean="0">
              <a:solidFill>
                <a:srgbClr val="800000"/>
              </a:solidFill>
            </a:endParaRPr>
          </a:p>
          <a:p>
            <a:pPr marL="0" lvl="1" eaLnBrk="0" fontAlgn="base" hangingPunct="0">
              <a:lnSpc>
                <a:spcPts val="1800"/>
              </a:lnSpc>
              <a:spcAft>
                <a:spcPct val="0"/>
              </a:spcAft>
            </a:pPr>
            <a:endParaRPr lang="en-US" sz="2400" kern="0" dirty="0">
              <a:solidFill>
                <a:srgbClr val="800000"/>
              </a:solidFill>
            </a:endParaRPr>
          </a:p>
          <a:p>
            <a:pPr marL="1141413" lvl="2" indent="-228600" eaLnBrk="0" fontAlgn="base" hangingPunct="0">
              <a:spcBef>
                <a:spcPct val="20000"/>
              </a:spcBef>
              <a:spcAft>
                <a:spcPct val="0"/>
              </a:spcAft>
              <a:buFontTx/>
              <a:buChar char="•"/>
            </a:pPr>
            <a:r>
              <a:rPr lang="en-US" sz="2000" kern="0" dirty="0">
                <a:solidFill>
                  <a:srgbClr val="000000"/>
                </a:solidFill>
              </a:rPr>
              <a:t>to host voter registration </a:t>
            </a:r>
            <a:r>
              <a:rPr lang="en-US" sz="2000" kern="0" dirty="0" smtClean="0">
                <a:solidFill>
                  <a:srgbClr val="000000"/>
                </a:solidFill>
              </a:rPr>
              <a:t>sessions</a:t>
            </a:r>
          </a:p>
          <a:p>
            <a:pPr marL="0" lvl="2" eaLnBrk="0" fontAlgn="base" hangingPunct="0">
              <a:lnSpc>
                <a:spcPts val="1500"/>
              </a:lnSpc>
              <a:spcAft>
                <a:spcPct val="0"/>
              </a:spcAft>
            </a:pPr>
            <a:endParaRPr lang="en-US" sz="2000" kern="0" dirty="0">
              <a:solidFill>
                <a:srgbClr val="000000"/>
              </a:solidFill>
            </a:endParaRPr>
          </a:p>
          <a:p>
            <a:pPr marL="1141413" lvl="2" indent="-228600" eaLnBrk="0" fontAlgn="base" hangingPunct="0">
              <a:spcBef>
                <a:spcPct val="20000"/>
              </a:spcBef>
              <a:spcAft>
                <a:spcPct val="0"/>
              </a:spcAft>
              <a:buFontTx/>
              <a:buChar char="•"/>
            </a:pPr>
            <a:r>
              <a:rPr lang="en-US" sz="2000" kern="0" dirty="0">
                <a:solidFill>
                  <a:srgbClr val="000000"/>
                </a:solidFill>
              </a:rPr>
              <a:t>provide information phone </a:t>
            </a:r>
            <a:r>
              <a:rPr lang="en-US" sz="2000" kern="0" dirty="0" smtClean="0">
                <a:solidFill>
                  <a:srgbClr val="000000"/>
                </a:solidFill>
              </a:rPr>
              <a:t>banks</a:t>
            </a:r>
          </a:p>
          <a:p>
            <a:pPr marL="0" lvl="2" eaLnBrk="0" fontAlgn="base" hangingPunct="0">
              <a:lnSpc>
                <a:spcPts val="1500"/>
              </a:lnSpc>
              <a:spcAft>
                <a:spcPct val="0"/>
              </a:spcAft>
            </a:pPr>
            <a:endParaRPr lang="en-US" sz="2000" kern="0" dirty="0">
              <a:solidFill>
                <a:srgbClr val="000000"/>
              </a:solidFill>
            </a:endParaRPr>
          </a:p>
          <a:p>
            <a:pPr marL="1141413" lvl="2" indent="-228600" eaLnBrk="0" fontAlgn="base" hangingPunct="0">
              <a:spcBef>
                <a:spcPct val="20000"/>
              </a:spcBef>
              <a:spcAft>
                <a:spcPct val="0"/>
              </a:spcAft>
              <a:buFontTx/>
              <a:buChar char="•"/>
            </a:pPr>
            <a:r>
              <a:rPr lang="en-US" sz="2000" kern="0" dirty="0">
                <a:solidFill>
                  <a:srgbClr val="000000"/>
                </a:solidFill>
              </a:rPr>
              <a:t>and answer questions about registration and voting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How Can Local Officials Help Post-Naturalization</a:t>
            </a:r>
            <a:endParaRPr lang="en-US" dirty="0"/>
          </a:p>
        </p:txBody>
      </p:sp>
      <p:sp>
        <p:nvSpPr>
          <p:cNvPr id="4" name="Rectangle 3"/>
          <p:cNvSpPr/>
          <p:nvPr/>
        </p:nvSpPr>
        <p:spPr>
          <a:xfrm>
            <a:off x="1066800" y="1960935"/>
            <a:ext cx="7315200" cy="830997"/>
          </a:xfrm>
          <a:prstGeom prst="rect">
            <a:avLst/>
          </a:prstGeom>
        </p:spPr>
        <p:txBody>
          <a:bodyPr wrap="square">
            <a:spAutoFit/>
          </a:bodyPr>
          <a:lstStyle/>
          <a:p>
            <a:pPr marL="342900" lvl="1" indent="-342900" eaLnBrk="0" fontAlgn="base" hangingPunct="0">
              <a:spcAft>
                <a:spcPct val="0"/>
              </a:spcAft>
              <a:buFontTx/>
              <a:buChar char="–"/>
            </a:pPr>
            <a:r>
              <a:rPr lang="en-US" sz="2400" kern="0" dirty="0">
                <a:solidFill>
                  <a:srgbClr val="800000"/>
                </a:solidFill>
              </a:rPr>
              <a:t>Partnership Radio </a:t>
            </a:r>
            <a:r>
              <a:rPr lang="en-US" sz="2400" kern="0" dirty="0" err="1">
                <a:solidFill>
                  <a:srgbClr val="800000"/>
                </a:solidFill>
              </a:rPr>
              <a:t>Bilingue</a:t>
            </a:r>
            <a:r>
              <a:rPr lang="en-US" sz="2400" kern="0" dirty="0">
                <a:solidFill>
                  <a:srgbClr val="800000"/>
                </a:solidFill>
              </a:rPr>
              <a:t>, aired voter education forums throughout </a:t>
            </a:r>
            <a:r>
              <a:rPr lang="en-US" sz="2400" kern="0" dirty="0" smtClean="0">
                <a:solidFill>
                  <a:srgbClr val="800000"/>
                </a:solidFill>
              </a:rPr>
              <a:t>California</a:t>
            </a:r>
            <a:endParaRPr lang="en-US" sz="2400" kern="0" dirty="0">
              <a:solidFill>
                <a:srgbClr val="800000"/>
              </a:solidFill>
            </a:endParaRPr>
          </a:p>
        </p:txBody>
      </p:sp>
      <p:sp>
        <p:nvSpPr>
          <p:cNvPr id="5" name="TextBox 4"/>
          <p:cNvSpPr txBox="1"/>
          <p:nvPr/>
        </p:nvSpPr>
        <p:spPr>
          <a:xfrm>
            <a:off x="723900" y="3429000"/>
            <a:ext cx="8001000" cy="1384995"/>
          </a:xfrm>
          <a:prstGeom prst="rect">
            <a:avLst/>
          </a:prstGeom>
          <a:noFill/>
        </p:spPr>
        <p:txBody>
          <a:bodyPr wrap="square" rtlCol="0">
            <a:spAutoFit/>
          </a:bodyPr>
          <a:lstStyle/>
          <a:p>
            <a:pPr algn="ctr"/>
            <a:r>
              <a:rPr lang="en-US" sz="2800" b="1" i="1" dirty="0"/>
              <a:t>You can reach out to television and radio affiliates in your area to organize similar programs.</a:t>
            </a:r>
          </a:p>
        </p:txBody>
      </p:sp>
    </p:spTree>
    <p:extLst>
      <p:ext uri="{BB962C8B-B14F-4D97-AF65-F5344CB8AC3E}">
        <p14:creationId xmlns:p14="http://schemas.microsoft.com/office/powerpoint/2010/main" val="270486110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smtClean="0"/>
              <a:t>Encouraging immigrants to participate in government life:</a:t>
            </a:r>
            <a:endParaRPr lang="en-US" sz="3600" dirty="0" smtClean="0"/>
          </a:p>
        </p:txBody>
      </p:sp>
      <p:sp>
        <p:nvSpPr>
          <p:cNvPr id="3" name="Text Placeholder 2"/>
          <p:cNvSpPr>
            <a:spLocks noGrp="1"/>
          </p:cNvSpPr>
          <p:nvPr>
            <p:ph type="body" idx="1"/>
          </p:nvPr>
        </p:nvSpPr>
        <p:spPr>
          <a:xfrm>
            <a:off x="457200" y="1295400"/>
            <a:ext cx="8229600" cy="4495800"/>
          </a:xfrm>
        </p:spPr>
        <p:txBody>
          <a:bodyPr/>
          <a:lstStyle/>
          <a:p>
            <a:pPr>
              <a:spcAft>
                <a:spcPts val="600"/>
              </a:spcAft>
            </a:pPr>
            <a:r>
              <a:rPr lang="en-US" sz="2400" dirty="0" smtClean="0"/>
              <a:t>Integrating immigrants into the civic life of a community is a two-way process </a:t>
            </a:r>
          </a:p>
          <a:p>
            <a:pPr>
              <a:spcAft>
                <a:spcPts val="600"/>
              </a:spcAft>
            </a:pPr>
            <a:r>
              <a:rPr lang="en-US" sz="2400" dirty="0" smtClean="0"/>
              <a:t>Both newcomers and the neighborhood or town that receives them must work together to build stronger communities</a:t>
            </a:r>
          </a:p>
          <a:p>
            <a:pPr lvl="0">
              <a:spcAft>
                <a:spcPts val="600"/>
              </a:spcAft>
            </a:pPr>
            <a:r>
              <a:rPr lang="en-US" sz="2400" dirty="0" smtClean="0"/>
              <a:t>Ensuring that newcomers are engaged both economically and civically builds communities with a stronger civic culture and increased policy effectiveness</a:t>
            </a:r>
          </a:p>
          <a:p>
            <a:pPr lvl="0"/>
            <a:r>
              <a:rPr lang="en-US" sz="2400" dirty="0" smtClean="0"/>
              <a:t>Such communities become vibrant places to live and are more attractive to people and investors alike.</a:t>
            </a:r>
          </a:p>
          <a:p>
            <a:pPr>
              <a:buNone/>
            </a:pPr>
            <a:endParaRPr lang="en-US" sz="2000" dirty="0" smtClean="0"/>
          </a:p>
          <a:p>
            <a:pPr>
              <a:buNone/>
            </a:pPr>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ILG’s Citizenship Resources</a:t>
            </a:r>
          </a:p>
        </p:txBody>
      </p:sp>
      <p:sp>
        <p:nvSpPr>
          <p:cNvPr id="3" name="Text Placeholder 2"/>
          <p:cNvSpPr>
            <a:spLocks noGrp="1"/>
          </p:cNvSpPr>
          <p:nvPr>
            <p:ph type="body" idx="1"/>
          </p:nvPr>
        </p:nvSpPr>
        <p:spPr/>
        <p:txBody>
          <a:bodyPr/>
          <a:lstStyle/>
          <a:p>
            <a:endParaRPr lang="en-US" dirty="0" smtClean="0"/>
          </a:p>
          <a:p>
            <a:pPr algn="ctr">
              <a:buNone/>
            </a:pPr>
            <a:r>
              <a:rPr lang="en-US" sz="2400" b="1" dirty="0" smtClean="0">
                <a:solidFill>
                  <a:srgbClr val="000000"/>
                </a:solidFill>
                <a:hlinkClick r:id="rId3"/>
              </a:rPr>
              <a:t>www.ca-ilg.org/immigrant-citizenship</a:t>
            </a:r>
            <a:endParaRPr lang="en-US" sz="2400" b="1" dirty="0" smtClean="0">
              <a:solidFill>
                <a:srgbClr val="000000"/>
              </a:solidFill>
            </a:endParaRPr>
          </a:p>
          <a:p>
            <a:pPr algn="ctr">
              <a:buNone/>
            </a:pPr>
            <a:endParaRPr lang="en-US" sz="2400" dirty="0" smtClean="0">
              <a:solidFill>
                <a:srgbClr val="000000"/>
              </a:solidFill>
            </a:endParaRPr>
          </a:p>
          <a:p>
            <a:pPr algn="ctr">
              <a:buNone/>
            </a:pPr>
            <a:endParaRPr lang="en-US" sz="2400" dirty="0" smtClean="0">
              <a:solidFill>
                <a:srgbClr val="000000"/>
              </a:solidFill>
            </a:endParaRPr>
          </a:p>
          <a:p>
            <a:pPr algn="ctr">
              <a:buNone/>
            </a:pPr>
            <a:r>
              <a:rPr lang="en-US" sz="2400" b="1" dirty="0" smtClean="0">
                <a:solidFill>
                  <a:srgbClr val="000000"/>
                </a:solidFill>
                <a:hlinkClick r:id="rId4"/>
              </a:rPr>
              <a:t>www.ca-ilg.org/engaging-immigrants-and-new-citizens</a:t>
            </a:r>
            <a:endParaRPr lang="en-US" sz="2400" b="1" dirty="0" smtClean="0">
              <a:solidFill>
                <a:srgbClr val="000000"/>
              </a:solidFill>
            </a:endParaRPr>
          </a:p>
          <a:p>
            <a:pPr>
              <a:buNone/>
            </a:pPr>
            <a:endParaRPr lang="en-US"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extLst/>
        </p:spPr>
        <p:txBody>
          <a:bodyPr/>
          <a:lstStyle/>
          <a:p>
            <a:pPr eaLnBrk="1" hangingPunct="1">
              <a:defRPr/>
            </a:pPr>
            <a:r>
              <a:rPr lang="en-US" b="1" dirty="0" smtClean="0">
                <a:solidFill>
                  <a:srgbClr val="008000"/>
                </a:solidFill>
              </a:rPr>
              <a:t/>
            </a:r>
            <a:br>
              <a:rPr lang="en-US" b="1" dirty="0" smtClean="0">
                <a:solidFill>
                  <a:srgbClr val="008000"/>
                </a:solidFill>
              </a:rPr>
            </a:br>
            <a:r>
              <a:rPr lang="en-US" sz="3600" b="1" dirty="0">
                <a:ea typeface="ＭＳ Ｐゴシック" charset="-128"/>
                <a:cs typeface="ＭＳ Ｐゴシック" charset="-128"/>
              </a:rPr>
              <a:t>Resources for Local Officials</a:t>
            </a:r>
          </a:p>
        </p:txBody>
      </p:sp>
      <p:sp>
        <p:nvSpPr>
          <p:cNvPr id="20483" name="Rectangle 3"/>
          <p:cNvSpPr>
            <a:spLocks noGrp="1" noChangeArrowheads="1"/>
          </p:cNvSpPr>
          <p:nvPr>
            <p:ph type="body" sz="half" idx="2"/>
          </p:nvPr>
        </p:nvSpPr>
        <p:spPr>
          <a:xfrm>
            <a:off x="3048000" y="1676400"/>
            <a:ext cx="5867400" cy="3048000"/>
          </a:xfrm>
        </p:spPr>
        <p:txBody>
          <a:bodyPr/>
          <a:lstStyle/>
          <a:p>
            <a:pPr lvl="1" defTabSz="912813" eaLnBrk="1" hangingPunct="1"/>
            <a:endParaRPr lang="en-US" sz="1800" dirty="0" smtClean="0">
              <a:solidFill>
                <a:schemeClr val="tx1"/>
              </a:solidFill>
            </a:endParaRPr>
          </a:p>
          <a:p>
            <a:pPr defTabSz="912813" eaLnBrk="1" hangingPunct="1"/>
            <a:r>
              <a:rPr lang="en-US" sz="2800" dirty="0" smtClean="0">
                <a:solidFill>
                  <a:schemeClr val="tx1"/>
                </a:solidFill>
                <a:ea typeface="ＭＳ Ｐゴシック" charset="-128"/>
                <a:cs typeface="ＭＳ Ｐゴシック" charset="-128"/>
              </a:rPr>
              <a:t>Sustainability, </a:t>
            </a:r>
            <a:r>
              <a:rPr lang="en-US" sz="2800" dirty="0" smtClean="0">
                <a:ea typeface="ＭＳ Ｐゴシック" charset="-128"/>
                <a:cs typeface="ＭＳ Ｐゴシック" charset="-128"/>
              </a:rPr>
              <a:t>Public Service </a:t>
            </a:r>
            <a:r>
              <a:rPr lang="en-US" sz="2800" dirty="0" smtClean="0">
                <a:solidFill>
                  <a:schemeClr val="tx1"/>
                </a:solidFill>
                <a:ea typeface="ＭＳ Ｐゴシック" charset="-128"/>
                <a:cs typeface="ＭＳ Ｐゴシック" charset="-128"/>
              </a:rPr>
              <a:t>Ethics, Local Government 101 and</a:t>
            </a:r>
          </a:p>
          <a:p>
            <a:pPr marL="0" indent="0" defTabSz="912813" eaLnBrk="1" hangingPunct="1">
              <a:lnSpc>
                <a:spcPts val="1800"/>
              </a:lnSpc>
              <a:spcBef>
                <a:spcPts val="0"/>
              </a:spcBef>
              <a:buNone/>
            </a:pPr>
            <a:endParaRPr lang="en-US" sz="2800" dirty="0" smtClean="0">
              <a:solidFill>
                <a:schemeClr val="tx1"/>
              </a:solidFill>
              <a:ea typeface="ＭＳ Ｐゴシック" charset="-128"/>
              <a:cs typeface="ＭＳ Ｐゴシック" charset="-128"/>
            </a:endParaRPr>
          </a:p>
          <a:p>
            <a:pPr defTabSz="912813" eaLnBrk="1" hangingPunct="1"/>
            <a:r>
              <a:rPr lang="en-US" sz="2800" dirty="0" smtClean="0">
                <a:ea typeface="ＭＳ Ｐゴシック" charset="-128"/>
                <a:cs typeface="ＭＳ Ｐゴシック" charset="-128"/>
              </a:rPr>
              <a:t>Effective and Inclusive </a:t>
            </a:r>
            <a:r>
              <a:rPr lang="en-US" sz="2800" dirty="0" smtClean="0">
                <a:solidFill>
                  <a:schemeClr val="tx1"/>
                </a:solidFill>
                <a:ea typeface="ＭＳ Ｐゴシック" charset="-128"/>
                <a:cs typeface="ＭＳ Ｐゴシック" charset="-128"/>
              </a:rPr>
              <a:t>Public Engagement and Immigrant Integration</a:t>
            </a:r>
            <a:endParaRPr lang="en-US" sz="2800" dirty="0">
              <a:solidFill>
                <a:schemeClr val="tx1"/>
              </a:solidFill>
              <a:ea typeface="ＭＳ Ｐゴシック" charset="-128"/>
              <a:cs typeface="ＭＳ Ｐゴシック" charset="-128"/>
            </a:endParaRPr>
          </a:p>
        </p:txBody>
      </p:sp>
      <p:pic>
        <p:nvPicPr>
          <p:cNvPr id="20484" name="Picture 8" descr="Flag"/>
          <p:cNvPicPr>
            <a:picLocks noGrp="1" noChangeAspect="1" noChangeArrowheads="1"/>
          </p:cNvPicPr>
          <p:nvPr>
            <p:ph sz="half" idx="1"/>
          </p:nvPr>
        </p:nvPicPr>
        <p:blipFill>
          <a:blip r:embed="rId3"/>
          <a:srcRect/>
          <a:stretch>
            <a:fillRect/>
          </a:stretch>
        </p:blipFill>
        <p:spPr>
          <a:xfrm>
            <a:off x="533400" y="1752600"/>
            <a:ext cx="2206625" cy="3810000"/>
          </a:xfrm>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81000"/>
            <a:ext cx="8229600" cy="1143000"/>
          </a:xfrm>
        </p:spPr>
        <p:txBody>
          <a:bodyPr/>
          <a:lstStyle/>
          <a:p>
            <a:pPr defTabSz="912813"/>
            <a:r>
              <a:rPr lang="en-US" sz="3600" b="1" dirty="0" smtClean="0">
                <a:latin typeface="Arial" pitchFamily="34" charset="0"/>
              </a:rPr>
              <a:t>ILG’s Inclusive Engagement and Immigrant Integration Work</a:t>
            </a:r>
            <a:endParaRPr lang="en-US" sz="3600" b="1" dirty="0" smtClean="0">
              <a:solidFill>
                <a:srgbClr val="008000"/>
              </a:solidFill>
              <a:ea typeface="ＭＳ Ｐゴシック" charset="-128"/>
              <a:cs typeface="ＭＳ Ｐゴシック" charset="-128"/>
            </a:endParaRPr>
          </a:p>
        </p:txBody>
      </p:sp>
      <p:sp>
        <p:nvSpPr>
          <p:cNvPr id="22531" name="Content Placeholder 2"/>
          <p:cNvSpPr>
            <a:spLocks noGrp="1"/>
          </p:cNvSpPr>
          <p:nvPr>
            <p:ph idx="1"/>
          </p:nvPr>
        </p:nvSpPr>
        <p:spPr>
          <a:xfrm>
            <a:off x="381000" y="1981200"/>
            <a:ext cx="8229600" cy="3810000"/>
          </a:xfrm>
        </p:spPr>
        <p:txBody>
          <a:bodyPr/>
          <a:lstStyle/>
          <a:p>
            <a:pPr marL="0" indent="0" defTabSz="912813">
              <a:buFontTx/>
              <a:buNone/>
              <a:defRPr/>
            </a:pPr>
            <a:r>
              <a:rPr lang="en-US" sz="2800" dirty="0" smtClean="0">
                <a:ea typeface="ＭＳ Ｐゴシック" charset="-128"/>
                <a:cs typeface="ＭＳ Ｐゴシック" charset="-128"/>
              </a:rPr>
              <a:t>How can our resources support the local officials’ desire to broaden participation in their public engagement efforts?</a:t>
            </a:r>
          </a:p>
          <a:p>
            <a:pPr marL="0" indent="0" defTabSz="912813">
              <a:lnSpc>
                <a:spcPts val="1800"/>
              </a:lnSpc>
              <a:spcBef>
                <a:spcPts val="0"/>
              </a:spcBef>
              <a:buFontTx/>
              <a:buNone/>
              <a:defRPr/>
            </a:pPr>
            <a:endParaRPr lang="en-US" sz="2800" dirty="0" smtClean="0">
              <a:ea typeface="ＭＳ Ｐゴシック" charset="-128"/>
              <a:cs typeface="ＭＳ Ｐゴシック" charset="-128"/>
            </a:endParaRPr>
          </a:p>
          <a:p>
            <a:pPr marL="0" indent="0" defTabSz="912813">
              <a:buFontTx/>
              <a:buNone/>
              <a:defRPr/>
            </a:pPr>
            <a:r>
              <a:rPr lang="en-US" sz="2800" dirty="0" smtClean="0">
                <a:ea typeface="ＭＳ Ｐゴシック" charset="-128"/>
                <a:cs typeface="ＭＳ Ｐゴシック" charset="-128"/>
              </a:rPr>
              <a:t>How can local governments create, join and sustain multi-sector partnerships to build stronger communities?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b="1" dirty="0" smtClean="0"/>
              <a:t>Why Citizenship?</a:t>
            </a:r>
            <a:endParaRPr lang="en-US" sz="3600" b="1" dirty="0"/>
          </a:p>
        </p:txBody>
      </p:sp>
      <p:sp>
        <p:nvSpPr>
          <p:cNvPr id="3" name="Text Placeholder 2"/>
          <p:cNvSpPr>
            <a:spLocks noGrp="1"/>
          </p:cNvSpPr>
          <p:nvPr>
            <p:ph type="body" idx="1"/>
          </p:nvPr>
        </p:nvSpPr>
        <p:spPr>
          <a:xfrm>
            <a:off x="381000" y="1905000"/>
            <a:ext cx="8458200" cy="2286000"/>
          </a:xfrm>
        </p:spPr>
        <p:txBody>
          <a:bodyPr wrap="square"/>
          <a:lstStyle/>
          <a:p>
            <a:pPr marL="0" lvl="1" indent="0">
              <a:spcBef>
                <a:spcPts val="0"/>
              </a:spcBef>
              <a:buNone/>
            </a:pPr>
            <a:r>
              <a:rPr lang="en-US" dirty="0" smtClean="0"/>
              <a:t>California is home to </a:t>
            </a:r>
            <a:r>
              <a:rPr lang="en-US" dirty="0" smtClean="0">
                <a:solidFill>
                  <a:srgbClr val="800000"/>
                </a:solidFill>
              </a:rPr>
              <a:t>2.5 million lawful permanent residents eligible to naturalize and become US Citizens </a:t>
            </a:r>
          </a:p>
          <a:p>
            <a:pPr marL="0" lvl="1" indent="0">
              <a:lnSpc>
                <a:spcPts val="1800"/>
              </a:lnSpc>
              <a:spcBef>
                <a:spcPts val="0"/>
              </a:spcBef>
              <a:buNone/>
            </a:pPr>
            <a:endParaRPr lang="en-US" dirty="0">
              <a:solidFill>
                <a:srgbClr val="800000"/>
              </a:solidFill>
            </a:endParaRPr>
          </a:p>
          <a:p>
            <a:pPr marL="0" lvl="1" indent="0">
              <a:spcBef>
                <a:spcPts val="0"/>
              </a:spcBef>
              <a:buNone/>
            </a:pPr>
            <a:r>
              <a:rPr lang="en-US" dirty="0" smtClean="0"/>
              <a:t>Citizenship </a:t>
            </a:r>
            <a:r>
              <a:rPr lang="en-US" dirty="0"/>
              <a:t>is a critical point along a</a:t>
            </a:r>
          </a:p>
          <a:p>
            <a:pPr marL="0" lvl="1" indent="0">
              <a:spcBef>
                <a:spcPts val="0"/>
              </a:spcBef>
              <a:buNone/>
            </a:pPr>
            <a:r>
              <a:rPr lang="en-US" dirty="0"/>
              <a:t>continuum of civic engagement</a:t>
            </a:r>
          </a:p>
          <a:p>
            <a:pPr lvl="1">
              <a:buNone/>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lvl="1"/>
            <a:r>
              <a:rPr lang="en-US" sz="3600" b="1" dirty="0" smtClean="0">
                <a:latin typeface="+mj-lt"/>
              </a:rPr>
              <a:t>Methodology</a:t>
            </a:r>
          </a:p>
        </p:txBody>
      </p:sp>
      <p:sp>
        <p:nvSpPr>
          <p:cNvPr id="3" name="Text Placeholder 2"/>
          <p:cNvSpPr>
            <a:spLocks noGrp="1"/>
          </p:cNvSpPr>
          <p:nvPr>
            <p:ph type="body" idx="1"/>
          </p:nvPr>
        </p:nvSpPr>
        <p:spPr>
          <a:xfrm>
            <a:off x="457200" y="1981200"/>
            <a:ext cx="8229600" cy="2667000"/>
          </a:xfrm>
        </p:spPr>
        <p:txBody>
          <a:bodyPr wrap="none" anchor="t"/>
          <a:lstStyle/>
          <a:p>
            <a:r>
              <a:rPr lang="en-US" sz="2800" dirty="0" smtClean="0"/>
              <a:t>Survey of local officials – city and county</a:t>
            </a:r>
          </a:p>
          <a:p>
            <a:pPr marL="0" indent="0">
              <a:lnSpc>
                <a:spcPts val="1800"/>
              </a:lnSpc>
              <a:spcBef>
                <a:spcPts val="0"/>
              </a:spcBef>
              <a:buNone/>
            </a:pPr>
            <a:endParaRPr lang="en-US" sz="2800" dirty="0" smtClean="0"/>
          </a:p>
          <a:p>
            <a:r>
              <a:rPr lang="en-US" sz="2800" dirty="0" smtClean="0"/>
              <a:t>Survey of community- based organizations</a:t>
            </a:r>
          </a:p>
          <a:p>
            <a:pPr marL="0" indent="0">
              <a:lnSpc>
                <a:spcPts val="1800"/>
              </a:lnSpc>
              <a:spcBef>
                <a:spcPts val="0"/>
              </a:spcBef>
              <a:buNone/>
            </a:pPr>
            <a:endParaRPr lang="en-US" sz="2800" dirty="0" smtClean="0"/>
          </a:p>
          <a:p>
            <a:r>
              <a:rPr lang="en-US" sz="2800" dirty="0" smtClean="0"/>
              <a:t>Follow-up Interviews</a:t>
            </a:r>
          </a:p>
          <a:p>
            <a:pPr marL="0" indent="0">
              <a:lnSpc>
                <a:spcPts val="1800"/>
              </a:lnSpc>
              <a:spcBef>
                <a:spcPts val="0"/>
              </a:spcBef>
              <a:buNone/>
            </a:pPr>
            <a:endParaRPr lang="en-US" sz="2800" dirty="0" smtClean="0"/>
          </a:p>
          <a:p>
            <a:r>
              <a:rPr lang="en-US" sz="2800" dirty="0" smtClean="0"/>
              <a:t>Literature Survey</a:t>
            </a:r>
          </a:p>
          <a:p>
            <a:pPr marL="0" indent="0">
              <a:lnSpc>
                <a:spcPts val="1500"/>
              </a:lnSpc>
              <a:spcBef>
                <a:spcPts val="0"/>
              </a:spcBef>
              <a:buNone/>
            </a:pPr>
            <a:endParaRPr lang="en-US" sz="2800" dirty="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Methodology Continued…</a:t>
            </a:r>
            <a:endParaRPr lang="en-US" sz="3600" dirty="0"/>
          </a:p>
        </p:txBody>
      </p:sp>
      <p:sp>
        <p:nvSpPr>
          <p:cNvPr id="3" name="Text Placeholder 2"/>
          <p:cNvSpPr>
            <a:spLocks noGrp="1"/>
          </p:cNvSpPr>
          <p:nvPr>
            <p:ph type="body" idx="1"/>
          </p:nvPr>
        </p:nvSpPr>
        <p:spPr>
          <a:xfrm>
            <a:off x="457200" y="1600200"/>
            <a:ext cx="8229600" cy="3962400"/>
          </a:xfrm>
        </p:spPr>
        <p:txBody>
          <a:bodyPr/>
          <a:lstStyle/>
          <a:p>
            <a:r>
              <a:rPr lang="en-US" sz="2800" dirty="0"/>
              <a:t>Data</a:t>
            </a:r>
          </a:p>
          <a:p>
            <a:pPr marL="0" indent="0">
              <a:lnSpc>
                <a:spcPts val="1800"/>
              </a:lnSpc>
              <a:spcBef>
                <a:spcPts val="0"/>
              </a:spcBef>
              <a:buNone/>
            </a:pPr>
            <a:endParaRPr lang="en-US" sz="2800" dirty="0"/>
          </a:p>
          <a:p>
            <a:pPr lvl="1"/>
            <a:r>
              <a:rPr lang="en-US" sz="2400" dirty="0"/>
              <a:t>Migration Policy </a:t>
            </a:r>
            <a:r>
              <a:rPr lang="en-US" sz="2400" dirty="0" smtClean="0"/>
              <a:t>Institute</a:t>
            </a:r>
          </a:p>
          <a:p>
            <a:pPr marL="0" lvl="1" indent="0">
              <a:lnSpc>
                <a:spcPts val="1500"/>
              </a:lnSpc>
              <a:spcBef>
                <a:spcPts val="0"/>
              </a:spcBef>
              <a:buNone/>
            </a:pPr>
            <a:endParaRPr lang="en-US" sz="2400" dirty="0"/>
          </a:p>
          <a:p>
            <a:pPr lvl="1"/>
            <a:r>
              <a:rPr lang="en-US" sz="2400" dirty="0"/>
              <a:t>California Civic Engagement Project at UC </a:t>
            </a:r>
            <a:r>
              <a:rPr lang="en-US" sz="2400" dirty="0" smtClean="0"/>
              <a:t>Davis</a:t>
            </a:r>
          </a:p>
          <a:p>
            <a:pPr marL="0" lvl="1" indent="0">
              <a:lnSpc>
                <a:spcPts val="1500"/>
              </a:lnSpc>
              <a:spcBef>
                <a:spcPts val="0"/>
              </a:spcBef>
              <a:buNone/>
            </a:pPr>
            <a:endParaRPr lang="en-US" sz="2400" dirty="0"/>
          </a:p>
          <a:p>
            <a:pPr lvl="1"/>
            <a:r>
              <a:rPr lang="en-US" sz="2400" dirty="0"/>
              <a:t>Center for the Study of Immigrant Integration, </a:t>
            </a:r>
            <a:r>
              <a:rPr lang="en-US" sz="2400" dirty="0" smtClean="0"/>
              <a:t>USC</a:t>
            </a:r>
          </a:p>
          <a:p>
            <a:pPr marL="0" lvl="1" indent="0">
              <a:lnSpc>
                <a:spcPts val="1800"/>
              </a:lnSpc>
              <a:spcBef>
                <a:spcPts val="0"/>
              </a:spcBef>
              <a:buNone/>
            </a:pPr>
            <a:endParaRPr lang="en-US" dirty="0" smtClean="0"/>
          </a:p>
          <a:p>
            <a:r>
              <a:rPr lang="en-US" sz="2800" dirty="0" smtClean="0"/>
              <a:t>Peer </a:t>
            </a:r>
            <a:r>
              <a:rPr lang="en-US" sz="2800" dirty="0"/>
              <a:t>Review</a:t>
            </a:r>
          </a:p>
          <a:p>
            <a:endParaRPr lang="en-US" dirty="0"/>
          </a:p>
        </p:txBody>
      </p:sp>
    </p:spTree>
    <p:extLst>
      <p:ext uri="{BB962C8B-B14F-4D97-AF65-F5344CB8AC3E}">
        <p14:creationId xmlns:p14="http://schemas.microsoft.com/office/powerpoint/2010/main" val="123588720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1775e226-1131-45d4-9497-95a5a0ca3bd7"/>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7726</TotalTime>
  <Words>2467</Words>
  <Application>Microsoft Office PowerPoint</Application>
  <PresentationFormat>On-screen Show (4:3)</PresentationFormat>
  <Paragraphs>376</Paragraphs>
  <Slides>44</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Custom Design</vt:lpstr>
      <vt:lpstr>1_Custom Design</vt:lpstr>
      <vt:lpstr>Photo Editor Photo</vt:lpstr>
      <vt:lpstr>   ACTIVE CITIZENS,  STRONGER COMMUNITIES  How Local Governments Can Support Citizenship for Eligible Lawful  Permanent Residents in California </vt:lpstr>
      <vt:lpstr>Goals for Today’s Webinar:</vt:lpstr>
      <vt:lpstr>Agenda</vt:lpstr>
      <vt:lpstr>PowerPoint Presentation</vt:lpstr>
      <vt:lpstr> Resources for Local Officials</vt:lpstr>
      <vt:lpstr>ILG’s Inclusive Engagement and Immigrant Integration Work</vt:lpstr>
      <vt:lpstr>Why Citizenship?</vt:lpstr>
      <vt:lpstr>Methodology</vt:lpstr>
      <vt:lpstr>Methodology Continued…</vt:lpstr>
      <vt:lpstr>ILG’s Citizenship Resources for Local Officials</vt:lpstr>
      <vt:lpstr>Webinar Presenters</vt:lpstr>
      <vt:lpstr>    Helping Lawful Permanent Residents Become Citizens: Options for California Local Officials   </vt:lpstr>
      <vt:lpstr>How does encouraging immigrants to naturalize benefit your community?  </vt:lpstr>
      <vt:lpstr>About Lawful Permanent Residents</vt:lpstr>
      <vt:lpstr>About Lawful Permanent Residents</vt:lpstr>
      <vt:lpstr>Why Naturalize?</vt:lpstr>
      <vt:lpstr>Naturalization and Civic Participation</vt:lpstr>
      <vt:lpstr>Data on Naturalization and Civic Participation</vt:lpstr>
      <vt:lpstr>Economic Benefits of Naturalization</vt:lpstr>
      <vt:lpstr>Economic Benefits of Naturalization</vt:lpstr>
      <vt:lpstr>Getting Informed – The First Steps to Helping Immigrants Naturalize</vt:lpstr>
      <vt:lpstr>Getting Informed – The First Steps to Helping Immigrants Naturalize</vt:lpstr>
      <vt:lpstr>Getting Informed – The First Steps to Helping Immigrants Naturalize</vt:lpstr>
      <vt:lpstr> How and where to collect this information? </vt:lpstr>
      <vt:lpstr> How and where to collect this information? Continued… </vt:lpstr>
      <vt:lpstr> Sources to learn about legal services in your area </vt:lpstr>
      <vt:lpstr>Resources for your Spanish-speaking community members</vt:lpstr>
      <vt:lpstr> What if no legal services exist in your area? </vt:lpstr>
      <vt:lpstr>How Can Local Officials Help Immigrants Become Naturalized Citizens?</vt:lpstr>
      <vt:lpstr>How Can Local Officials Help Immigrants Become Naturalized Citizens?</vt:lpstr>
      <vt:lpstr>How Can Local Officials Help Immigrants Become Naturalized Citizens?</vt:lpstr>
      <vt:lpstr>How Can Local Officials Help Immigrants Become Naturalized Citizens?</vt:lpstr>
      <vt:lpstr>How Can Local Officials Help Immigrants Become Naturalized Citizens?</vt:lpstr>
      <vt:lpstr>How Can Local Officials Help Immigrants Become Naturalized Citizens?</vt:lpstr>
      <vt:lpstr>How Can Local Officials Help Immigrants Become Naturalized Citizens?</vt:lpstr>
      <vt:lpstr>How Can Local Officials Help Immigrants Become Naturalized Citizens?</vt:lpstr>
      <vt:lpstr>How Can Local Officials Help Immigrants Become Naturalized Citizens?</vt:lpstr>
      <vt:lpstr> How Can Local Officials Help Post-Naturalization </vt:lpstr>
      <vt:lpstr>How Can Local Officials Help Post-Naturalization</vt:lpstr>
      <vt:lpstr>How Can Local Officials Help Post-Naturalization</vt:lpstr>
      <vt:lpstr>How Can Local Officials Help Post-Naturalization</vt:lpstr>
      <vt:lpstr>How Can Local Officials Help Post-Naturalization</vt:lpstr>
      <vt:lpstr>Encouraging immigrants to participate in government life:</vt:lpstr>
      <vt:lpstr>ILG’s Citizenship 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Speakers Kathy Millison, City Manager, Santa Rosa Santa Rosa addresses controversy over the occupy movement in Santa Rosa  Brian Moura, Assistant City Manager, San Carlos San Carlos addresses controversy over climate planning and action   Susan Stuart Clark, Director, Common Knowledge Marin County addresses pension reform and controversy  Presider Terry Amsler, Program Director, Public Engagement Program, Institute for Local Government</dc:title>
  <dc:creator>sbowley</dc:creator>
  <cp:lastModifiedBy>Candace Price</cp:lastModifiedBy>
  <cp:revision>185</cp:revision>
  <dcterms:created xsi:type="dcterms:W3CDTF">2013-10-21T18:27:30Z</dcterms:created>
  <dcterms:modified xsi:type="dcterms:W3CDTF">2013-10-21T22:46:04Z</dcterms:modified>
</cp:coreProperties>
</file>